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80" r:id="rId1"/>
  </p:sldMasterIdLst>
  <p:notesMasterIdLst>
    <p:notesMasterId r:id="rId13"/>
  </p:notesMasterIdLst>
  <p:sldIdLst>
    <p:sldId id="264" r:id="rId2"/>
    <p:sldId id="267" r:id="rId3"/>
    <p:sldId id="256" r:id="rId4"/>
    <p:sldId id="258" r:id="rId5"/>
    <p:sldId id="259" r:id="rId6"/>
    <p:sldId id="260" r:id="rId7"/>
    <p:sldId id="261" r:id="rId8"/>
    <p:sldId id="262" r:id="rId9"/>
    <p:sldId id="263" r:id="rId10"/>
    <p:sldId id="265" r:id="rId11"/>
    <p:sldId id="266" r:id="rId1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2" autoAdjust="0"/>
    <p:restoredTop sz="94660"/>
  </p:normalViewPr>
  <p:slideViewPr>
    <p:cSldViewPr>
      <p:cViewPr varScale="1">
        <p:scale>
          <a:sx n="69" d="100"/>
          <a:sy n="69" d="100"/>
        </p:scale>
        <p:origin x="1410" y="6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021E14E-FFA5-4A17-BD51-D4C29917A4D0}" type="datetimeFigureOut">
              <a:rPr lang="en-US" smtClean="0"/>
              <a:t>3/18/2020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CD2D80-06FD-491D-BC14-3D2CA8398191}" type="slidenum">
              <a:rPr lang="en-US" smtClean="0"/>
              <a:t>‹#›</a:t>
            </a:fld>
            <a:endParaRPr lang="en-US" dirty="0"/>
          </a:p>
        </p:txBody>
      </p:sp>
    </p:spTree>
    <p:extLst>
      <p:ext uri="{BB962C8B-B14F-4D97-AF65-F5344CB8AC3E}">
        <p14:creationId xmlns:p14="http://schemas.microsoft.com/office/powerpoint/2010/main" val="9899274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CD2D80-06FD-491D-BC14-3D2CA8398191}" type="slidenum">
              <a:rPr lang="en-US" smtClean="0"/>
              <a:t>8</a:t>
            </a:fld>
            <a:endParaRPr lang="en-US" dirty="0"/>
          </a:p>
        </p:txBody>
      </p:sp>
    </p:spTree>
    <p:extLst>
      <p:ext uri="{BB962C8B-B14F-4D97-AF65-F5344CB8AC3E}">
        <p14:creationId xmlns:p14="http://schemas.microsoft.com/office/powerpoint/2010/main" val="147714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1DAB9512-7E46-4C70-990D-53BCBFBB3A94}" type="datetimeFigureOut">
              <a:rPr lang="en-US" smtClean="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296EBF-957B-41D7-9E6D-5F75F5CFB44C}" type="slidenum">
              <a:rPr lang="en-US" smtClean="0"/>
              <a:t>‹#›</a:t>
            </a:fld>
            <a:endParaRPr lang="en-US" dirty="0"/>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AB9512-7E46-4C70-990D-53BCBFBB3A94}" type="datetimeFigureOut">
              <a:rPr lang="en-US" smtClean="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296EBF-957B-41D7-9E6D-5F75F5CFB44C}"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DAB9512-7E46-4C70-990D-53BCBFBB3A94}" type="datetimeFigureOut">
              <a:rPr lang="en-US" smtClean="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296EBF-957B-41D7-9E6D-5F75F5CFB44C}"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1DAB9512-7E46-4C70-990D-53BCBFBB3A94}" type="datetimeFigureOut">
              <a:rPr lang="en-US" smtClean="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296EBF-957B-41D7-9E6D-5F75F5CFB44C}" type="slidenum">
              <a:rPr lang="en-US" smtClean="0"/>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AB9512-7E46-4C70-990D-53BCBFBB3A94}" type="datetimeFigureOut">
              <a:rPr lang="en-US" smtClean="0"/>
              <a:t>3/18/2020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3296EBF-957B-41D7-9E6D-5F75F5CFB44C}"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DAB9512-7E46-4C70-990D-53BCBFBB3A94}" type="datetimeFigureOut">
              <a:rPr lang="en-US" smtClean="0"/>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296EBF-957B-41D7-9E6D-5F75F5CFB44C}" type="slidenum">
              <a:rPr lang="en-US" smtClean="0"/>
              <a:t>‹#›</a:t>
            </a:fld>
            <a:endParaRPr lang="en-US" dirty="0"/>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DAB9512-7E46-4C70-990D-53BCBFBB3A94}" type="datetimeFigureOut">
              <a:rPr lang="en-US" smtClean="0"/>
              <a:t>3/18/2020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3296EBF-957B-41D7-9E6D-5F75F5CFB44C}" type="slidenum">
              <a:rPr lang="en-US" smtClean="0"/>
              <a:t>‹#›</a:t>
            </a:fld>
            <a:endParaRPr lang="en-US" dirty="0"/>
          </a:p>
        </p:txBody>
      </p:sp>
      <p:sp>
        <p:nvSpPr>
          <p:cNvPr id="10" name="Title 9"/>
          <p:cNvSpPr>
            <a:spLocks noGrp="1"/>
          </p:cNvSpPr>
          <p:nvPr>
            <p:ph type="title"/>
          </p:nvPr>
        </p:nvSpPr>
        <p:spPr/>
        <p:txBody>
          <a:body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1DAB9512-7E46-4C70-990D-53BCBFBB3A94}" type="datetimeFigureOut">
              <a:rPr lang="en-US" smtClean="0"/>
              <a:t>3/18/2020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3296EBF-957B-41D7-9E6D-5F75F5CFB44C}"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AB9512-7E46-4C70-990D-53BCBFBB3A94}" type="datetimeFigureOut">
              <a:rPr lang="en-US" smtClean="0"/>
              <a:t>3/18/2020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3296EBF-957B-41D7-9E6D-5F75F5CFB44C}"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AB9512-7E46-4C70-990D-53BCBFBB3A94}" type="datetimeFigureOut">
              <a:rPr lang="en-US" smtClean="0"/>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296EBF-957B-41D7-9E6D-5F75F5CFB44C}" type="slidenum">
              <a:rPr lang="en-US" smtClean="0"/>
              <a:t>‹#›</a:t>
            </a:fld>
            <a:endParaRPr lang="en-US"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AB9512-7E46-4C70-990D-53BCBFBB3A94}" type="datetimeFigureOut">
              <a:rPr lang="en-US" smtClean="0"/>
              <a:t>3/18/2020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3296EBF-957B-41D7-9E6D-5F75F5CFB44C}" type="slidenum">
              <a:rPr lang="en-US" smtClean="0"/>
              <a:t>‹#›</a:t>
            </a:fld>
            <a:endParaRPr lang="en-US" dirty="0"/>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en-US" smtClean="0"/>
              <a:t>Click to edit Master title style</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1DAB9512-7E46-4C70-990D-53BCBFBB3A94}" type="datetimeFigureOut">
              <a:rPr lang="en-US" smtClean="0"/>
              <a:t>3/18/2020</a:t>
            </a:fld>
            <a:endParaRPr lang="en-US" dirty="0"/>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A3296EBF-957B-41D7-9E6D-5F75F5CFB44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4081" r:id="rId1"/>
    <p:sldLayoutId id="2147484082" r:id="rId2"/>
    <p:sldLayoutId id="2147484083" r:id="rId3"/>
    <p:sldLayoutId id="2147484084" r:id="rId4"/>
    <p:sldLayoutId id="2147484085" r:id="rId5"/>
    <p:sldLayoutId id="2147484086" r:id="rId6"/>
    <p:sldLayoutId id="2147484087" r:id="rId7"/>
    <p:sldLayoutId id="2147484088" r:id="rId8"/>
    <p:sldLayoutId id="2147484089" r:id="rId9"/>
    <p:sldLayoutId id="2147484090" r:id="rId10"/>
    <p:sldLayoutId id="214748409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38200" y="47380"/>
            <a:ext cx="7175351" cy="1793167"/>
          </a:xfrm>
        </p:spPr>
        <p:txBody>
          <a:bodyPr/>
          <a:lstStyle/>
          <a:p>
            <a:pPr marL="182880" indent="0" algn="ctr">
              <a:buNone/>
            </a:pPr>
            <a:r>
              <a:rPr lang="fa-IR" sz="2000" dirty="0" smtClean="0"/>
              <a:t/>
            </a:r>
            <a:br>
              <a:rPr lang="fa-IR" sz="2000" dirty="0" smtClean="0"/>
            </a:br>
            <a:r>
              <a:rPr lang="fa-IR" sz="2000" dirty="0" smtClean="0"/>
              <a:t>بسمه تعالی</a:t>
            </a:r>
            <a:br>
              <a:rPr lang="fa-IR" sz="2000" dirty="0" smtClean="0"/>
            </a:br>
            <a:r>
              <a:rPr lang="fa-IR" sz="2000" dirty="0"/>
              <a:t/>
            </a:r>
            <a:br>
              <a:rPr lang="fa-IR" sz="2000" dirty="0"/>
            </a:br>
            <a:r>
              <a:rPr lang="fa-IR" sz="2000" dirty="0" smtClean="0"/>
              <a:t/>
            </a:r>
            <a:br>
              <a:rPr lang="fa-IR" sz="2000" dirty="0" smtClean="0"/>
            </a:br>
            <a:r>
              <a:rPr lang="fa-IR" sz="2000" dirty="0" smtClean="0"/>
              <a:t/>
            </a:r>
            <a:br>
              <a:rPr lang="fa-IR" sz="2000" dirty="0" smtClean="0"/>
            </a:br>
            <a:r>
              <a:rPr lang="fa-IR" sz="1400" dirty="0" smtClean="0"/>
              <a:t>دانشکده </a:t>
            </a:r>
            <a:r>
              <a:rPr lang="fa-IR" sz="1400" dirty="0"/>
              <a:t>فنی و حرفه ای الزهرا </a:t>
            </a:r>
            <a:r>
              <a:rPr lang="fa-IR" sz="1400" dirty="0" smtClean="0"/>
              <a:t>شیراز</a:t>
            </a:r>
            <a:br>
              <a:rPr lang="fa-IR" sz="1400" dirty="0" smtClean="0"/>
            </a:br>
            <a:r>
              <a:rPr lang="fa-IR" sz="2000" dirty="0"/>
              <a:t/>
            </a:r>
            <a:br>
              <a:rPr lang="fa-IR" sz="2000" dirty="0"/>
            </a:br>
            <a:r>
              <a:rPr lang="fa-IR" sz="2000" dirty="0" smtClean="0"/>
              <a:t/>
            </a:r>
            <a:br>
              <a:rPr lang="fa-IR" sz="2000" dirty="0" smtClean="0"/>
            </a:br>
            <a:r>
              <a:rPr lang="fa-IR" sz="2000" dirty="0" smtClean="0"/>
              <a:t/>
            </a:r>
            <a:br>
              <a:rPr lang="fa-IR" sz="2000" dirty="0" smtClean="0"/>
            </a:br>
            <a:r>
              <a:rPr lang="fa-IR" sz="2000" dirty="0"/>
              <a:t/>
            </a:r>
            <a:br>
              <a:rPr lang="fa-IR" sz="2000" dirty="0"/>
            </a:br>
            <a:r>
              <a:rPr lang="fa-IR" sz="2400" dirty="0" smtClean="0"/>
              <a:t>فایل ارائه محازی درس زبان فنی</a:t>
            </a:r>
            <a:br>
              <a:rPr lang="fa-IR" sz="2400" dirty="0" smtClean="0"/>
            </a:br>
            <a:r>
              <a:rPr lang="fa-IR" sz="2400" dirty="0"/>
              <a:t> </a:t>
            </a:r>
            <a:br>
              <a:rPr lang="fa-IR" sz="2400" dirty="0"/>
            </a:br>
            <a:r>
              <a:rPr lang="fa-IR" sz="2400" dirty="0" smtClean="0"/>
              <a:t/>
            </a:r>
            <a:br>
              <a:rPr lang="fa-IR" sz="2400" dirty="0" smtClean="0"/>
            </a:br>
            <a:r>
              <a:rPr lang="fa-IR" sz="2400" dirty="0" smtClean="0"/>
              <a:t>استاد مربوطه: اسما مدایم زاده</a:t>
            </a:r>
            <a:br>
              <a:rPr lang="fa-IR" sz="2400" dirty="0" smtClean="0"/>
            </a:br>
            <a:r>
              <a:rPr lang="fa-IR" sz="2400" dirty="0" smtClean="0"/>
              <a:t/>
            </a:r>
            <a:br>
              <a:rPr lang="fa-IR" sz="2400" dirty="0" smtClean="0"/>
            </a:br>
            <a:r>
              <a:rPr lang="fa-IR" sz="2400" dirty="0"/>
              <a:t/>
            </a:r>
            <a:br>
              <a:rPr lang="fa-IR" sz="2400" dirty="0"/>
            </a:br>
            <a:r>
              <a:rPr lang="fa-IR" sz="2400" dirty="0" smtClean="0"/>
              <a:t>ترم بهمن 98</a:t>
            </a:r>
            <a:r>
              <a:rPr lang="fa-IR" sz="2000" dirty="0" smtClean="0"/>
              <a:t/>
            </a:r>
            <a:br>
              <a:rPr lang="fa-IR" sz="2000" dirty="0" smtClean="0"/>
            </a:br>
            <a:r>
              <a:rPr lang="fa-IR" sz="2000" dirty="0" smtClean="0"/>
              <a:t/>
            </a:r>
            <a:br>
              <a:rPr lang="fa-IR" sz="2000" dirty="0" smtClean="0"/>
            </a:br>
            <a:r>
              <a:rPr lang="fa-IR" sz="2000" dirty="0"/>
              <a:t/>
            </a:r>
            <a:br>
              <a:rPr lang="fa-IR" sz="2000" dirty="0"/>
            </a:br>
            <a:r>
              <a:rPr lang="fa-IR" sz="2000" dirty="0" smtClean="0"/>
              <a:t/>
            </a:r>
            <a:br>
              <a:rPr lang="fa-IR" sz="2000" dirty="0" smtClean="0"/>
            </a:br>
            <a:r>
              <a:rPr lang="fa-IR" sz="2000" dirty="0" smtClean="0"/>
              <a:t/>
            </a:r>
            <a:br>
              <a:rPr lang="fa-IR" sz="2000" dirty="0" smtClean="0"/>
            </a:br>
            <a:r>
              <a:rPr lang="fa-IR" sz="2000" dirty="0" smtClean="0"/>
              <a:t/>
            </a:r>
            <a:br>
              <a:rPr lang="fa-IR" sz="2000" dirty="0" smtClean="0"/>
            </a:br>
            <a:r>
              <a:rPr lang="fa-IR" sz="2000" dirty="0" smtClean="0"/>
              <a:t/>
            </a:r>
            <a:br>
              <a:rPr lang="fa-IR" sz="2000" dirty="0" smtClean="0"/>
            </a:br>
            <a:r>
              <a:rPr lang="fa-IR" sz="2000" dirty="0" smtClean="0"/>
              <a:t/>
            </a:r>
            <a:br>
              <a:rPr lang="fa-IR" sz="2000" dirty="0" smtClean="0"/>
            </a:br>
            <a:endParaRPr lang="en-US" sz="2000" dirty="0"/>
          </a:p>
        </p:txBody>
      </p:sp>
      <p:pic>
        <p:nvPicPr>
          <p:cNvPr id="1026" name="Picture 2" descr="C:\Users\Hp\Desktop\333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2943" y="762000"/>
            <a:ext cx="895350" cy="758063"/>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6661200"/>
      </p:ext>
    </p:extLst>
  </p:cSld>
  <p:clrMapOvr>
    <a:masterClrMapping/>
  </p:clrMapOvr>
  <mc:AlternateContent xmlns:mc="http://schemas.openxmlformats.org/markup-compatibility/2006" xmlns:p14="http://schemas.microsoft.com/office/powerpoint/2010/main">
    <mc:Choice Requires="p14">
      <p:transition spd="slow" p14:dur="2000" advTm="51997"/>
    </mc:Choice>
    <mc:Fallback xmlns="">
      <p:transition spd="slow" advTm="51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5800" y="609600"/>
            <a:ext cx="7696200" cy="7010400"/>
          </a:xfrm>
        </p:spPr>
        <p:txBody>
          <a:bodyPr/>
          <a:lstStyle/>
          <a:p>
            <a:pPr marL="182880" indent="0">
              <a:buNone/>
            </a:pPr>
            <a:r>
              <a:rPr lang="en-US" sz="1800" dirty="0"/>
              <a:t/>
            </a:r>
            <a:br>
              <a:rPr lang="en-US" sz="1800" dirty="0"/>
            </a:br>
            <a:r>
              <a:rPr lang="en-US" sz="1800" dirty="0" smtClean="0"/>
              <a:t/>
            </a:r>
            <a:br>
              <a:rPr lang="en-US" sz="1800" dirty="0" smtClean="0"/>
            </a:br>
            <a:r>
              <a:rPr lang="en-US" sz="1800" dirty="0" smtClean="0">
                <a:effectLst>
                  <a:reflection blurRad="6350" stA="55000" endA="300" endPos="45500" dir="5400000" sy="-100000" algn="bl" rotWithShape="0"/>
                </a:effectLst>
              </a:rPr>
              <a:t>*  </a:t>
            </a:r>
            <a:r>
              <a:rPr lang="en-US" sz="1800" dirty="0" smtClean="0">
                <a:effectLst/>
                <a:latin typeface="Calibri" pitchFamily="34" charset="0"/>
              </a:rPr>
              <a:t>interpret                                                                                                        </a:t>
            </a:r>
            <a:r>
              <a:rPr lang="fa-IR" sz="1800" dirty="0" smtClean="0">
                <a:effectLst/>
                <a:latin typeface="Calibri" pitchFamily="34" charset="0"/>
              </a:rPr>
              <a:t>تفسیر</a:t>
            </a:r>
            <a:r>
              <a:rPr lang="en-US" sz="1800" dirty="0" smtClean="0">
                <a:effectLst/>
                <a:latin typeface="Calibri" pitchFamily="34" charset="0"/>
              </a:rPr>
              <a:t>      </a:t>
            </a:r>
            <a:r>
              <a:rPr lang="fa-IR" sz="1800" dirty="0" smtClean="0">
                <a:effectLst/>
                <a:latin typeface="Calibri" pitchFamily="34" charset="0"/>
              </a:rPr>
              <a:t/>
            </a:r>
            <a:br>
              <a:rPr lang="fa-IR" sz="1800" dirty="0" smtClean="0">
                <a:effectLst/>
                <a:latin typeface="Calibri" pitchFamily="34" charset="0"/>
              </a:rPr>
            </a:br>
            <a:r>
              <a:rPr lang="en-US" sz="1800" dirty="0" smtClean="0">
                <a:effectLst/>
                <a:latin typeface="Calibri" pitchFamily="34" charset="0"/>
              </a:rPr>
              <a:t>*  </a:t>
            </a:r>
            <a:r>
              <a:rPr lang="en-US" sz="1800" dirty="0">
                <a:effectLst/>
                <a:latin typeface="Calibri" pitchFamily="34" charset="0"/>
              </a:rPr>
              <a:t>financial </a:t>
            </a:r>
            <a:r>
              <a:rPr lang="en-US" sz="1800" dirty="0" smtClean="0">
                <a:effectLst/>
                <a:latin typeface="Calibri" pitchFamily="34" charset="0"/>
              </a:rPr>
              <a:t>information                                                                   </a:t>
            </a:r>
            <a:r>
              <a:rPr lang="fa-IR" sz="1800" dirty="0" smtClean="0">
                <a:effectLst/>
                <a:latin typeface="Calibri" pitchFamily="34" charset="0"/>
              </a:rPr>
              <a:t>اطلاعات مالی</a:t>
            </a:r>
            <a:r>
              <a:rPr lang="fa-IR" sz="1800" dirty="0" smtClean="0">
                <a:effectLst>
                  <a:glow rad="228600">
                    <a:schemeClr val="accent5">
                      <a:satMod val="175000"/>
                      <a:alpha val="40000"/>
                    </a:schemeClr>
                  </a:glow>
                </a:effectLst>
                <a:latin typeface="Calibri" pitchFamily="34" charset="0"/>
              </a:rPr>
              <a:t/>
            </a:r>
            <a:br>
              <a:rPr lang="fa-IR" sz="1800" dirty="0" smtClean="0">
                <a:effectLst>
                  <a:glow rad="228600">
                    <a:schemeClr val="accent5">
                      <a:satMod val="175000"/>
                      <a:alpha val="40000"/>
                    </a:schemeClr>
                  </a:glow>
                </a:effectLst>
                <a:latin typeface="Calibri" pitchFamily="34" charset="0"/>
              </a:rPr>
            </a:br>
            <a:r>
              <a:rPr lang="en-US" sz="1800" dirty="0" smtClean="0">
                <a:effectLst/>
                <a:latin typeface="Calibri" pitchFamily="34" charset="0"/>
              </a:rPr>
              <a:t>*  </a:t>
            </a:r>
            <a:r>
              <a:rPr lang="en-US" sz="1800" dirty="0">
                <a:effectLst/>
                <a:latin typeface="Calibri" pitchFamily="34" charset="0"/>
              </a:rPr>
              <a:t>organization </a:t>
            </a:r>
            <a:r>
              <a:rPr lang="en-US" sz="1800" dirty="0" smtClean="0">
                <a:effectLst/>
                <a:latin typeface="Calibri" pitchFamily="34" charset="0"/>
              </a:rPr>
              <a:t>                                                                                              </a:t>
            </a:r>
            <a:r>
              <a:rPr lang="fa-IR" sz="1800" dirty="0">
                <a:effectLst/>
                <a:latin typeface="Calibri" pitchFamily="34" charset="0"/>
              </a:rPr>
              <a:t>سازمان</a:t>
            </a:r>
            <a:br>
              <a:rPr lang="fa-IR" sz="1800" dirty="0">
                <a:effectLst/>
                <a:latin typeface="Calibri" pitchFamily="34" charset="0"/>
              </a:rPr>
            </a:br>
            <a:r>
              <a:rPr lang="en-US" sz="1800" dirty="0" smtClean="0">
                <a:effectLst/>
                <a:latin typeface="Calibri" pitchFamily="34" charset="0"/>
              </a:rPr>
              <a:t>* transactions                                                                                               </a:t>
            </a:r>
            <a:r>
              <a:rPr lang="fa-IR" sz="1800" dirty="0">
                <a:effectLst/>
                <a:latin typeface="Calibri" pitchFamily="34" charset="0"/>
              </a:rPr>
              <a:t>معاملات</a:t>
            </a:r>
            <a:br>
              <a:rPr lang="fa-IR" sz="1800" dirty="0">
                <a:effectLst/>
                <a:latin typeface="Calibri" pitchFamily="34" charset="0"/>
              </a:rPr>
            </a:br>
            <a:r>
              <a:rPr lang="en-US" sz="1800" dirty="0" smtClean="0">
                <a:effectLst/>
                <a:latin typeface="Calibri" pitchFamily="34" charset="0"/>
              </a:rPr>
              <a:t>*  </a:t>
            </a:r>
            <a:r>
              <a:rPr lang="en-US" sz="1800" dirty="0">
                <a:effectLst/>
                <a:latin typeface="Calibri" pitchFamily="34" charset="0"/>
              </a:rPr>
              <a:t>interpreting the results </a:t>
            </a:r>
            <a:r>
              <a:rPr lang="en-US" sz="1800" dirty="0" smtClean="0">
                <a:effectLst/>
                <a:latin typeface="Calibri" pitchFamily="34" charset="0"/>
              </a:rPr>
              <a:t>                                                                  </a:t>
            </a:r>
            <a:r>
              <a:rPr lang="fa-IR" sz="1800" dirty="0">
                <a:effectLst/>
                <a:latin typeface="Calibri" pitchFamily="34" charset="0"/>
              </a:rPr>
              <a:t>تفسیر نتایج</a:t>
            </a:r>
            <a:br>
              <a:rPr lang="fa-IR" sz="1800" dirty="0">
                <a:effectLst/>
                <a:latin typeface="Calibri" pitchFamily="34" charset="0"/>
              </a:rPr>
            </a:br>
            <a:r>
              <a:rPr lang="en-US" sz="1800" dirty="0" smtClean="0">
                <a:effectLst/>
                <a:latin typeface="Calibri" pitchFamily="34" charset="0"/>
              </a:rPr>
              <a:t>*  </a:t>
            </a:r>
            <a:r>
              <a:rPr lang="en-US" sz="1800" dirty="0">
                <a:effectLst/>
                <a:latin typeface="Calibri" pitchFamily="34" charset="0"/>
              </a:rPr>
              <a:t>bookkeeping </a:t>
            </a:r>
            <a:r>
              <a:rPr lang="en-US" sz="1800" dirty="0" smtClean="0">
                <a:effectLst/>
                <a:latin typeface="Calibri" pitchFamily="34" charset="0"/>
              </a:rPr>
              <a:t>                                                                                         </a:t>
            </a:r>
            <a:r>
              <a:rPr lang="fa-IR" sz="1800" dirty="0">
                <a:effectLst/>
                <a:latin typeface="Calibri" pitchFamily="34" charset="0"/>
              </a:rPr>
              <a:t>دفترداری</a:t>
            </a:r>
            <a:br>
              <a:rPr lang="fa-IR" sz="1800" dirty="0">
                <a:effectLst/>
                <a:latin typeface="Calibri" pitchFamily="34" charset="0"/>
              </a:rPr>
            </a:br>
            <a:r>
              <a:rPr lang="en-US" sz="1800" dirty="0" smtClean="0">
                <a:effectLst/>
                <a:latin typeface="Calibri" pitchFamily="34" charset="0"/>
              </a:rPr>
              <a:t>*  </a:t>
            </a:r>
            <a:r>
              <a:rPr lang="en-US" sz="1800" dirty="0">
                <a:effectLst/>
                <a:latin typeface="Calibri" pitchFamily="34" charset="0"/>
              </a:rPr>
              <a:t>decision making</a:t>
            </a:r>
            <a:r>
              <a:rPr lang="fa-IR" sz="1800" dirty="0">
                <a:effectLst/>
                <a:latin typeface="Calibri" pitchFamily="34" charset="0"/>
              </a:rPr>
              <a:t>  </a:t>
            </a:r>
            <a:r>
              <a:rPr lang="fa-IR" sz="1800" dirty="0" smtClean="0">
                <a:effectLst/>
                <a:latin typeface="Calibri" pitchFamily="34" charset="0"/>
              </a:rPr>
              <a:t>                                                  </a:t>
            </a:r>
            <a:r>
              <a:rPr lang="en-IE" sz="1800" dirty="0" smtClean="0">
                <a:effectLst/>
                <a:latin typeface="Calibri" pitchFamily="34" charset="0"/>
              </a:rPr>
              <a:t>         </a:t>
            </a:r>
            <a:r>
              <a:rPr lang="fa-IR" sz="1800" dirty="0" smtClean="0">
                <a:effectLst/>
                <a:latin typeface="Calibri" pitchFamily="34" charset="0"/>
              </a:rPr>
              <a:t> </a:t>
            </a:r>
            <a:r>
              <a:rPr lang="en-US" sz="1800" dirty="0" smtClean="0">
                <a:effectLst/>
                <a:latin typeface="Calibri" pitchFamily="34" charset="0"/>
              </a:rPr>
              <a:t> </a:t>
            </a:r>
            <a:r>
              <a:rPr lang="fa-IR" sz="1800" dirty="0">
                <a:effectLst/>
                <a:latin typeface="Calibri" pitchFamily="34" charset="0"/>
              </a:rPr>
              <a:t>تصمیم گیری</a:t>
            </a:r>
            <a:r>
              <a:rPr lang="en-US" sz="1800" dirty="0">
                <a:effectLst/>
                <a:latin typeface="Calibri" pitchFamily="34" charset="0"/>
              </a:rPr>
              <a:t/>
            </a:r>
            <a:br>
              <a:rPr lang="en-US" sz="1800" dirty="0">
                <a:effectLst/>
                <a:latin typeface="Calibri" pitchFamily="34" charset="0"/>
              </a:rPr>
            </a:br>
            <a:r>
              <a:rPr lang="en-US" sz="1800" dirty="0">
                <a:effectLst/>
                <a:latin typeface="Calibri" pitchFamily="34" charset="0"/>
              </a:rPr>
              <a:t>* accounting systems </a:t>
            </a:r>
            <a:r>
              <a:rPr lang="fa-IR" sz="1800" dirty="0" smtClean="0">
                <a:effectLst/>
                <a:latin typeface="Calibri" pitchFamily="34" charset="0"/>
              </a:rPr>
              <a:t>  </a:t>
            </a:r>
            <a:r>
              <a:rPr lang="en-IE" sz="1800" dirty="0" smtClean="0">
                <a:effectLst/>
                <a:latin typeface="Calibri" pitchFamily="34" charset="0"/>
              </a:rPr>
              <a:t> </a:t>
            </a:r>
            <a:r>
              <a:rPr lang="fa-IR" sz="1800" dirty="0" smtClean="0">
                <a:effectLst/>
                <a:latin typeface="Calibri" pitchFamily="34" charset="0"/>
              </a:rPr>
              <a:t> سیستم </a:t>
            </a:r>
            <a:r>
              <a:rPr lang="fa-IR" sz="1800" dirty="0">
                <a:effectLst/>
                <a:latin typeface="Calibri" pitchFamily="34" charset="0"/>
              </a:rPr>
              <a:t>های </a:t>
            </a:r>
            <a:r>
              <a:rPr lang="fa-IR" sz="1800" dirty="0" smtClean="0">
                <a:effectLst/>
                <a:latin typeface="Calibri" pitchFamily="34" charset="0"/>
              </a:rPr>
              <a:t>حسابداری                                   </a:t>
            </a:r>
            <a:r>
              <a:rPr lang="fa-IR" sz="1800" dirty="0">
                <a:effectLst/>
                <a:latin typeface="Calibri" pitchFamily="34" charset="0"/>
              </a:rPr>
              <a:t/>
            </a:r>
            <a:br>
              <a:rPr lang="fa-IR" sz="1800" dirty="0">
                <a:effectLst/>
                <a:latin typeface="Calibri" pitchFamily="34" charset="0"/>
              </a:rPr>
            </a:br>
            <a:r>
              <a:rPr lang="en-US" sz="1800" dirty="0" smtClean="0">
                <a:effectLst/>
                <a:latin typeface="Calibri" pitchFamily="34" charset="0"/>
              </a:rPr>
              <a:t>*  </a:t>
            </a:r>
            <a:r>
              <a:rPr lang="en-US" sz="1800" dirty="0">
                <a:effectLst/>
                <a:latin typeface="Calibri" pitchFamily="34" charset="0"/>
              </a:rPr>
              <a:t>audits</a:t>
            </a:r>
            <a:r>
              <a:rPr lang="fa-IR" sz="1800" dirty="0">
                <a:effectLst/>
                <a:latin typeface="Calibri" pitchFamily="34" charset="0"/>
              </a:rPr>
              <a:t> </a:t>
            </a:r>
            <a:r>
              <a:rPr lang="en-US" sz="1800" dirty="0" smtClean="0">
                <a:effectLst/>
                <a:latin typeface="Calibri" pitchFamily="34" charset="0"/>
              </a:rPr>
              <a:t>                                                                                                 </a:t>
            </a:r>
            <a:r>
              <a:rPr lang="fa-IR" sz="1800" dirty="0">
                <a:effectLst/>
                <a:latin typeface="Calibri" pitchFamily="34" charset="0"/>
              </a:rPr>
              <a:t>حسابرسان</a:t>
            </a:r>
            <a:br>
              <a:rPr lang="fa-IR" sz="1800" dirty="0">
                <a:effectLst/>
                <a:latin typeface="Calibri" pitchFamily="34" charset="0"/>
              </a:rPr>
            </a:br>
            <a:r>
              <a:rPr lang="en-US" sz="1800" dirty="0" smtClean="0">
                <a:effectLst/>
                <a:latin typeface="Calibri" pitchFamily="34" charset="0"/>
              </a:rPr>
              <a:t>* forecasts                                                                                                 </a:t>
            </a:r>
            <a:r>
              <a:rPr lang="fa-IR" sz="1800" dirty="0" smtClean="0">
                <a:effectLst/>
                <a:latin typeface="Calibri" pitchFamily="34" charset="0"/>
              </a:rPr>
              <a:t>  </a:t>
            </a:r>
            <a:r>
              <a:rPr lang="fa-IR" sz="1800" dirty="0">
                <a:effectLst/>
                <a:latin typeface="Calibri" pitchFamily="34" charset="0"/>
              </a:rPr>
              <a:t>پیش بینی</a:t>
            </a:r>
            <a:br>
              <a:rPr lang="fa-IR" sz="1800" dirty="0">
                <a:effectLst/>
                <a:latin typeface="Calibri" pitchFamily="34" charset="0"/>
              </a:rPr>
            </a:br>
            <a:r>
              <a:rPr lang="en-US" sz="1800" dirty="0" smtClean="0">
                <a:effectLst/>
                <a:latin typeface="Calibri" pitchFamily="34" charset="0"/>
              </a:rPr>
              <a:t>*  </a:t>
            </a:r>
            <a:r>
              <a:rPr lang="en-US" sz="1800" dirty="0">
                <a:effectLst/>
                <a:latin typeface="Calibri" pitchFamily="34" charset="0"/>
              </a:rPr>
              <a:t>income tax work  </a:t>
            </a:r>
            <a:r>
              <a:rPr lang="en-US" sz="1800" dirty="0" smtClean="0">
                <a:effectLst/>
                <a:latin typeface="Calibri" pitchFamily="34" charset="0"/>
              </a:rPr>
              <a:t>                                                                       </a:t>
            </a:r>
            <a:r>
              <a:rPr lang="fa-IR" sz="1800" dirty="0">
                <a:effectLst/>
                <a:latin typeface="Calibri" pitchFamily="34" charset="0"/>
              </a:rPr>
              <a:t>مالیات بر درآمد</a:t>
            </a:r>
            <a:br>
              <a:rPr lang="fa-IR" sz="1800" dirty="0">
                <a:effectLst/>
                <a:latin typeface="Calibri" pitchFamily="34" charset="0"/>
              </a:rPr>
            </a:br>
            <a:r>
              <a:rPr lang="en-US" sz="1800" dirty="0" smtClean="0">
                <a:effectLst/>
                <a:latin typeface="Calibri" pitchFamily="34" charset="0"/>
              </a:rPr>
              <a:t>* economic </a:t>
            </a:r>
            <a:r>
              <a:rPr lang="en-US" sz="1800" dirty="0">
                <a:effectLst/>
                <a:latin typeface="Calibri" pitchFamily="34" charset="0"/>
              </a:rPr>
              <a:t>entity </a:t>
            </a:r>
            <a:r>
              <a:rPr lang="fa-IR" sz="1800" dirty="0" smtClean="0">
                <a:effectLst/>
                <a:latin typeface="Calibri" pitchFamily="34" charset="0"/>
              </a:rPr>
              <a:t>                                          </a:t>
            </a:r>
            <a:r>
              <a:rPr lang="en-US" sz="1800" dirty="0" smtClean="0">
                <a:effectLst/>
                <a:latin typeface="Calibri" pitchFamily="34" charset="0"/>
              </a:rPr>
              <a:t>             </a:t>
            </a:r>
            <a:r>
              <a:rPr lang="fa-IR" sz="1800" dirty="0" smtClean="0">
                <a:effectLst/>
                <a:latin typeface="Calibri" pitchFamily="34" charset="0"/>
              </a:rPr>
              <a:t> </a:t>
            </a:r>
            <a:r>
              <a:rPr lang="en-IE" sz="1800" dirty="0" smtClean="0">
                <a:effectLst/>
                <a:latin typeface="Calibri" pitchFamily="34" charset="0"/>
              </a:rPr>
              <a:t> </a:t>
            </a:r>
            <a:r>
              <a:rPr lang="fa-IR" sz="1800" dirty="0" smtClean="0">
                <a:effectLst/>
                <a:latin typeface="Calibri" pitchFamily="34" charset="0"/>
              </a:rPr>
              <a:t>    </a:t>
            </a:r>
            <a:r>
              <a:rPr lang="en-US" sz="1800" dirty="0" smtClean="0">
                <a:effectLst/>
                <a:latin typeface="Calibri" pitchFamily="34" charset="0"/>
              </a:rPr>
              <a:t> </a:t>
            </a:r>
            <a:r>
              <a:rPr lang="fa-IR" sz="1800" dirty="0" smtClean="0">
                <a:effectLst/>
                <a:latin typeface="Calibri" pitchFamily="34" charset="0"/>
              </a:rPr>
              <a:t>واحد </a:t>
            </a:r>
            <a:r>
              <a:rPr lang="fa-IR" sz="1800" dirty="0">
                <a:effectLst/>
                <a:latin typeface="Calibri" pitchFamily="34" charset="0"/>
              </a:rPr>
              <a:t>اقتصادی</a:t>
            </a:r>
            <a:br>
              <a:rPr lang="fa-IR" sz="1800" dirty="0">
                <a:effectLst/>
                <a:latin typeface="Calibri" pitchFamily="34" charset="0"/>
              </a:rPr>
            </a:br>
            <a:r>
              <a:rPr lang="en-US" sz="1800" dirty="0" smtClean="0">
                <a:effectLst/>
                <a:latin typeface="Calibri" pitchFamily="34" charset="0"/>
              </a:rPr>
              <a:t>* profitability                                                                                             </a:t>
            </a:r>
            <a:r>
              <a:rPr lang="fa-IR" sz="1800" dirty="0" smtClean="0">
                <a:effectLst/>
                <a:latin typeface="Calibri" pitchFamily="34" charset="0"/>
              </a:rPr>
              <a:t>سودآوری</a:t>
            </a:r>
            <a:r>
              <a:rPr lang="en-US" sz="1800" dirty="0" smtClean="0">
                <a:effectLst/>
                <a:latin typeface="Calibri" pitchFamily="34" charset="0"/>
              </a:rPr>
              <a:t>   </a:t>
            </a:r>
            <a:r>
              <a:rPr lang="fa-IR" sz="1800" dirty="0">
                <a:effectLst/>
                <a:latin typeface="Calibri" pitchFamily="34" charset="0"/>
              </a:rPr>
              <a:t/>
            </a:r>
            <a:br>
              <a:rPr lang="fa-IR" sz="1800" dirty="0">
                <a:effectLst/>
                <a:latin typeface="Calibri" pitchFamily="34" charset="0"/>
              </a:rPr>
            </a:br>
            <a:r>
              <a:rPr lang="en-US" sz="1800" dirty="0" smtClean="0">
                <a:effectLst/>
                <a:latin typeface="Calibri" pitchFamily="34" charset="0"/>
              </a:rPr>
              <a:t>* </a:t>
            </a:r>
            <a:r>
              <a:rPr lang="fa-IR" sz="1800" dirty="0" smtClean="0">
                <a:effectLst/>
                <a:latin typeface="Calibri" pitchFamily="34" charset="0"/>
              </a:rPr>
              <a:t> </a:t>
            </a:r>
            <a:r>
              <a:rPr lang="en-US" sz="1800" dirty="0">
                <a:effectLst/>
                <a:latin typeface="Calibri" pitchFamily="34" charset="0"/>
              </a:rPr>
              <a:t>cash </a:t>
            </a:r>
            <a:r>
              <a:rPr lang="en-US" sz="1800" dirty="0" smtClean="0">
                <a:effectLst/>
                <a:latin typeface="Calibri" pitchFamily="34" charset="0"/>
              </a:rPr>
              <a:t>position                                                                         </a:t>
            </a:r>
            <a:r>
              <a:rPr lang="fa-IR" sz="1800" dirty="0" smtClean="0">
                <a:effectLst/>
                <a:latin typeface="Calibri" pitchFamily="34" charset="0"/>
              </a:rPr>
              <a:t> </a:t>
            </a:r>
            <a:r>
              <a:rPr lang="fa-IR" sz="1800" dirty="0">
                <a:effectLst/>
                <a:latin typeface="Calibri" pitchFamily="34" charset="0"/>
              </a:rPr>
              <a:t>وضعیت </a:t>
            </a:r>
            <a:r>
              <a:rPr lang="fa-IR" sz="1800" dirty="0" smtClean="0">
                <a:effectLst/>
                <a:latin typeface="Calibri" pitchFamily="34" charset="0"/>
              </a:rPr>
              <a:t>نقدیندگی</a:t>
            </a:r>
            <a:r>
              <a:rPr lang="en-US" sz="1800" dirty="0" smtClean="0">
                <a:effectLst/>
                <a:latin typeface="Calibri" pitchFamily="34" charset="0"/>
              </a:rPr>
              <a:t>                                                                               </a:t>
            </a:r>
            <a:r>
              <a:rPr lang="fa-IR" sz="1800" dirty="0">
                <a:effectLst/>
                <a:latin typeface="Calibri" pitchFamily="34" charset="0"/>
              </a:rPr>
              <a:t/>
            </a:r>
            <a:br>
              <a:rPr lang="fa-IR" sz="1800" dirty="0">
                <a:effectLst/>
                <a:latin typeface="Calibri" pitchFamily="34" charset="0"/>
              </a:rPr>
            </a:br>
            <a:r>
              <a:rPr lang="en-US" sz="1800" dirty="0" smtClean="0">
                <a:effectLst/>
                <a:latin typeface="Calibri" pitchFamily="34" charset="0"/>
              </a:rPr>
              <a:t>* non </a:t>
            </a:r>
            <a:r>
              <a:rPr lang="en-US" sz="1800" dirty="0">
                <a:effectLst/>
                <a:latin typeface="Calibri" pitchFamily="34" charset="0"/>
              </a:rPr>
              <a:t>financial information </a:t>
            </a:r>
            <a:r>
              <a:rPr lang="en-US" sz="1800" dirty="0" smtClean="0">
                <a:effectLst/>
                <a:latin typeface="Calibri" pitchFamily="34" charset="0"/>
              </a:rPr>
              <a:t>                                                    </a:t>
            </a:r>
            <a:r>
              <a:rPr lang="fa-IR" sz="1800" dirty="0">
                <a:effectLst/>
                <a:latin typeface="Calibri" pitchFamily="34" charset="0"/>
              </a:rPr>
              <a:t>اطلاعات غیرمالی</a:t>
            </a:r>
            <a:br>
              <a:rPr lang="fa-IR" sz="1800" dirty="0">
                <a:effectLst/>
                <a:latin typeface="Calibri" pitchFamily="34" charset="0"/>
              </a:rPr>
            </a:br>
            <a:r>
              <a:rPr lang="en-US" sz="1800" dirty="0" smtClean="0">
                <a:effectLst/>
                <a:latin typeface="Calibri" pitchFamily="34" charset="0"/>
              </a:rPr>
              <a:t>* management </a:t>
            </a:r>
            <a:r>
              <a:rPr lang="en-US" sz="1800" dirty="0">
                <a:effectLst/>
                <a:latin typeface="Calibri" pitchFamily="34" charset="0"/>
              </a:rPr>
              <a:t>information </a:t>
            </a:r>
            <a:r>
              <a:rPr lang="en-US" sz="1800" dirty="0" smtClean="0">
                <a:effectLst/>
                <a:latin typeface="Calibri" pitchFamily="34" charset="0"/>
              </a:rPr>
              <a:t>system                    </a:t>
            </a:r>
            <a:r>
              <a:rPr lang="fa-IR" sz="1800" dirty="0" smtClean="0">
                <a:effectLst/>
                <a:latin typeface="Calibri" pitchFamily="34" charset="0"/>
              </a:rPr>
              <a:t>سیستم </a:t>
            </a:r>
            <a:r>
              <a:rPr lang="fa-IR" sz="1800" dirty="0">
                <a:effectLst/>
                <a:latin typeface="Calibri" pitchFamily="34" charset="0"/>
              </a:rPr>
              <a:t>حسابداری </a:t>
            </a:r>
            <a:r>
              <a:rPr lang="fa-IR" sz="1800" dirty="0" smtClean="0">
                <a:effectLst/>
                <a:latin typeface="Calibri" pitchFamily="34" charset="0"/>
              </a:rPr>
              <a:t>مدیریت</a:t>
            </a:r>
            <a:r>
              <a:rPr lang="en-US" sz="1800" dirty="0" smtClean="0">
                <a:effectLst/>
                <a:latin typeface="Calibri" pitchFamily="34" charset="0"/>
              </a:rPr>
              <a:t>   </a:t>
            </a:r>
            <a:r>
              <a:rPr lang="fa-IR" sz="1800" dirty="0">
                <a:effectLst/>
                <a:latin typeface="Calibri" pitchFamily="34" charset="0"/>
              </a:rPr>
              <a:t/>
            </a:r>
            <a:br>
              <a:rPr lang="fa-IR" sz="1800" dirty="0">
                <a:effectLst/>
                <a:latin typeface="Calibri" pitchFamily="34" charset="0"/>
              </a:rPr>
            </a:br>
            <a:r>
              <a:rPr lang="en-US" sz="1800" dirty="0" smtClean="0">
                <a:effectLst/>
                <a:latin typeface="Calibri" pitchFamily="34" charset="0"/>
              </a:rPr>
              <a:t>* decision </a:t>
            </a:r>
            <a:r>
              <a:rPr lang="en-US" sz="1800" dirty="0">
                <a:effectLst/>
                <a:latin typeface="Calibri" pitchFamily="34" charset="0"/>
              </a:rPr>
              <a:t>makers </a:t>
            </a:r>
            <a:r>
              <a:rPr lang="en-US" sz="1800" dirty="0" smtClean="0">
                <a:effectLst/>
                <a:latin typeface="Calibri" pitchFamily="34" charset="0"/>
              </a:rPr>
              <a:t>                                                                        </a:t>
            </a:r>
            <a:r>
              <a:rPr lang="fa-IR" sz="1800" dirty="0">
                <a:effectLst/>
                <a:latin typeface="Calibri" pitchFamily="34" charset="0"/>
              </a:rPr>
              <a:t>تصمیم گیرندگان</a:t>
            </a:r>
            <a:br>
              <a:rPr lang="fa-IR" sz="1800" dirty="0">
                <a:effectLst/>
                <a:latin typeface="Calibri" pitchFamily="34" charset="0"/>
              </a:rPr>
            </a:br>
            <a:r>
              <a:rPr lang="en-US" sz="1800" dirty="0" smtClean="0">
                <a:effectLst/>
                <a:latin typeface="Calibri" pitchFamily="34" charset="0"/>
              </a:rPr>
              <a:t>* outsiders                                                      </a:t>
            </a:r>
            <a:r>
              <a:rPr lang="fa-IR" sz="1800" dirty="0">
                <a:effectLst/>
                <a:latin typeface="Calibri" pitchFamily="34" charset="0"/>
              </a:rPr>
              <a:t>استفاده کنندگان برون سازمانی</a:t>
            </a:r>
            <a:br>
              <a:rPr lang="fa-IR" sz="1800" dirty="0">
                <a:effectLst/>
                <a:latin typeface="Calibri" pitchFamily="34" charset="0"/>
              </a:rPr>
            </a:br>
            <a:r>
              <a:rPr lang="en-US" sz="1800" dirty="0" smtClean="0">
                <a:effectLst/>
                <a:latin typeface="Calibri" pitchFamily="34" charset="0"/>
              </a:rPr>
              <a:t>* </a:t>
            </a:r>
            <a:r>
              <a:rPr lang="fa-IR" sz="1800" dirty="0" smtClean="0">
                <a:effectLst/>
                <a:latin typeface="Calibri" pitchFamily="34" charset="0"/>
              </a:rPr>
              <a:t> </a:t>
            </a:r>
            <a:r>
              <a:rPr lang="en-US" sz="1800" dirty="0">
                <a:effectLst/>
                <a:latin typeface="Calibri" pitchFamily="34" charset="0"/>
              </a:rPr>
              <a:t>owners </a:t>
            </a:r>
            <a:r>
              <a:rPr lang="en-US" sz="1800" dirty="0" smtClean="0">
                <a:effectLst/>
                <a:latin typeface="Calibri" pitchFamily="34" charset="0"/>
              </a:rPr>
              <a:t>                                                                                                         </a:t>
            </a:r>
            <a:r>
              <a:rPr lang="fa-IR" sz="1800" dirty="0">
                <a:effectLst/>
                <a:latin typeface="Calibri" pitchFamily="34" charset="0"/>
              </a:rPr>
              <a:t>مالکان</a:t>
            </a:r>
            <a:br>
              <a:rPr lang="fa-IR" sz="1800" dirty="0">
                <a:effectLst/>
                <a:latin typeface="Calibri" pitchFamily="34" charset="0"/>
              </a:rPr>
            </a:br>
            <a:r>
              <a:rPr lang="fa-IR" sz="1800" dirty="0">
                <a:effectLst/>
                <a:latin typeface="Calibri" pitchFamily="34" charset="0"/>
              </a:rPr>
              <a:t/>
            </a:r>
            <a:br>
              <a:rPr lang="fa-IR" sz="1800" dirty="0">
                <a:effectLst/>
                <a:latin typeface="Calibri" pitchFamily="34" charset="0"/>
              </a:rPr>
            </a:br>
            <a:endParaRPr lang="en-US" sz="1800" dirty="0">
              <a:effectLst/>
              <a:latin typeface="Calibri" pitchFamily="34" charset="0"/>
            </a:endParaRPr>
          </a:p>
        </p:txBody>
      </p:sp>
      <p:sp>
        <p:nvSpPr>
          <p:cNvPr id="2" name="Rectangle 1"/>
          <p:cNvSpPr/>
          <p:nvPr/>
        </p:nvSpPr>
        <p:spPr>
          <a:xfrm>
            <a:off x="1752600" y="381000"/>
            <a:ext cx="5257800" cy="523220"/>
          </a:xfrm>
          <a:prstGeom prst="rect">
            <a:avLst/>
          </a:prstGeom>
        </p:spPr>
        <p:txBody>
          <a:bodyPr wrap="square">
            <a:spAutoFit/>
          </a:bodyPr>
          <a:lstStyle/>
          <a:p>
            <a:pPr algn="ctr"/>
            <a:r>
              <a:rPr lang="en-US" sz="2800" b="1" dirty="0">
                <a:latin typeface="Calibri" pitchFamily="34" charset="0"/>
              </a:rPr>
              <a:t>Farsi equivalents of the terms</a:t>
            </a:r>
          </a:p>
        </p:txBody>
      </p:sp>
    </p:spTree>
    <p:extLst>
      <p:ext uri="{BB962C8B-B14F-4D97-AF65-F5344CB8AC3E}">
        <p14:creationId xmlns:p14="http://schemas.microsoft.com/office/powerpoint/2010/main" val="8848214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400"/>
            <a:ext cx="8153400" cy="6096000"/>
          </a:xfrm>
        </p:spPr>
        <p:txBody>
          <a:bodyPr/>
          <a:lstStyle/>
          <a:p>
            <a:pPr marL="0" indent="0" algn="l">
              <a:buNone/>
            </a:pPr>
            <a:r>
              <a:rPr lang="en-US" sz="1800" dirty="0">
                <a:effectLst/>
                <a:latin typeface="Calibri" pitchFamily="34" charset="0"/>
              </a:rPr>
              <a:t>* </a:t>
            </a:r>
            <a:r>
              <a:rPr lang="fa-IR" sz="1800" dirty="0">
                <a:effectLst/>
                <a:latin typeface="Calibri" pitchFamily="34" charset="0"/>
              </a:rPr>
              <a:t> </a:t>
            </a:r>
            <a:r>
              <a:rPr lang="en-US" sz="1800" dirty="0">
                <a:effectLst/>
                <a:latin typeface="Calibri" pitchFamily="34" charset="0"/>
              </a:rPr>
              <a:t>creditors  </a:t>
            </a:r>
            <a:r>
              <a:rPr lang="en-US" sz="1800" dirty="0" smtClean="0">
                <a:effectLst/>
                <a:latin typeface="Calibri" pitchFamily="34" charset="0"/>
              </a:rPr>
              <a:t>                                                                                                    </a:t>
            </a:r>
            <a:r>
              <a:rPr lang="fa-IR" sz="1800" dirty="0">
                <a:effectLst/>
                <a:latin typeface="Calibri" pitchFamily="34" charset="0"/>
              </a:rPr>
              <a:t>اعتباردهندگان</a:t>
            </a:r>
            <a:br>
              <a:rPr lang="fa-IR" sz="1800" dirty="0">
                <a:effectLst/>
                <a:latin typeface="Calibri" pitchFamily="34" charset="0"/>
              </a:rPr>
            </a:br>
            <a:r>
              <a:rPr lang="en-US" sz="1800" dirty="0">
                <a:effectLst/>
                <a:latin typeface="Calibri" pitchFamily="34" charset="0"/>
              </a:rPr>
              <a:t>* </a:t>
            </a:r>
            <a:r>
              <a:rPr lang="fa-IR" sz="1800" dirty="0">
                <a:effectLst/>
                <a:latin typeface="Calibri" pitchFamily="34" charset="0"/>
              </a:rPr>
              <a:t> </a:t>
            </a:r>
            <a:r>
              <a:rPr lang="en-US" sz="1800" dirty="0">
                <a:effectLst/>
                <a:latin typeface="Calibri" pitchFamily="34" charset="0"/>
              </a:rPr>
              <a:t>labor </a:t>
            </a:r>
            <a:r>
              <a:rPr lang="en-US" sz="1800" dirty="0" smtClean="0">
                <a:effectLst/>
                <a:latin typeface="Calibri" pitchFamily="34" charset="0"/>
              </a:rPr>
              <a:t>unions                                                                                   </a:t>
            </a:r>
            <a:r>
              <a:rPr lang="fa-IR" sz="1800" dirty="0">
                <a:effectLst/>
                <a:latin typeface="Calibri" pitchFamily="34" charset="0"/>
              </a:rPr>
              <a:t>اتحادیه های کارگری</a:t>
            </a:r>
            <a:br>
              <a:rPr lang="fa-IR" sz="1800" dirty="0">
                <a:effectLst/>
                <a:latin typeface="Calibri" pitchFamily="34" charset="0"/>
              </a:rPr>
            </a:br>
            <a:r>
              <a:rPr lang="en-US" sz="1800" dirty="0">
                <a:effectLst/>
                <a:latin typeface="Calibri" pitchFamily="34" charset="0"/>
              </a:rPr>
              <a:t>* </a:t>
            </a:r>
            <a:r>
              <a:rPr lang="fa-IR" sz="1800" dirty="0">
                <a:effectLst/>
                <a:latin typeface="Calibri" pitchFamily="34" charset="0"/>
              </a:rPr>
              <a:t> </a:t>
            </a:r>
            <a:r>
              <a:rPr lang="en-US" sz="1800" dirty="0">
                <a:effectLst/>
                <a:latin typeface="Calibri" pitchFamily="34" charset="0"/>
              </a:rPr>
              <a:t>investors   </a:t>
            </a:r>
            <a:r>
              <a:rPr lang="en-US" sz="1800" dirty="0" smtClean="0">
                <a:effectLst/>
                <a:latin typeface="Calibri" pitchFamily="34" charset="0"/>
              </a:rPr>
              <a:t>                                                                                                  </a:t>
            </a:r>
            <a:r>
              <a:rPr lang="fa-IR" sz="1800" dirty="0">
                <a:effectLst/>
                <a:latin typeface="Calibri" pitchFamily="34" charset="0"/>
              </a:rPr>
              <a:t>سرمایه </a:t>
            </a:r>
            <a:r>
              <a:rPr lang="fa-IR" sz="1800" dirty="0" smtClean="0">
                <a:effectLst/>
                <a:latin typeface="Calibri" pitchFamily="34" charset="0"/>
              </a:rPr>
              <a:t>گذاران</a:t>
            </a:r>
            <a:r>
              <a:rPr lang="en-US" sz="1800" dirty="0"/>
              <a:t/>
            </a:r>
            <a:br>
              <a:rPr lang="en-US" sz="1800" dirty="0"/>
            </a:br>
            <a:r>
              <a:rPr lang="en-US" sz="1800" dirty="0" smtClean="0"/>
              <a:t>*</a:t>
            </a:r>
            <a:r>
              <a:rPr lang="en-US" sz="1800" dirty="0" smtClean="0">
                <a:effectLst>
                  <a:glow rad="228600">
                    <a:schemeClr val="accent5">
                      <a:satMod val="175000"/>
                      <a:alpha val="40000"/>
                    </a:schemeClr>
                  </a:glow>
                </a:effectLst>
              </a:rPr>
              <a:t> </a:t>
            </a:r>
            <a:r>
              <a:rPr lang="en-US" sz="1800" dirty="0" smtClean="0">
                <a:effectLst/>
              </a:rPr>
              <a:t>Financial strength                                                         </a:t>
            </a:r>
            <a:r>
              <a:rPr lang="fa-IR" sz="1800" dirty="0" smtClean="0">
                <a:effectLst/>
              </a:rPr>
              <a:t> </a:t>
            </a:r>
            <a:r>
              <a:rPr lang="fa-IR" sz="1800" dirty="0">
                <a:effectLst/>
              </a:rPr>
              <a:t>توان و قدرت </a:t>
            </a:r>
            <a:r>
              <a:rPr lang="fa-IR" sz="1800" dirty="0" smtClean="0">
                <a:effectLst/>
              </a:rPr>
              <a:t>مالی</a:t>
            </a:r>
            <a:r>
              <a:rPr lang="en-IE" sz="1800" dirty="0" smtClean="0">
                <a:effectLst/>
              </a:rPr>
              <a:t>                                         </a:t>
            </a:r>
            <a:r>
              <a:rPr lang="fa-IR" sz="1800" dirty="0">
                <a:effectLst/>
              </a:rPr>
              <a:t/>
            </a:r>
            <a:br>
              <a:rPr lang="fa-IR" sz="1800" dirty="0">
                <a:effectLst/>
              </a:rPr>
            </a:br>
            <a:r>
              <a:rPr lang="en-US" sz="1800" dirty="0">
                <a:effectLst/>
              </a:rPr>
              <a:t>*</a:t>
            </a:r>
            <a:r>
              <a:rPr lang="fa-IR" sz="1800" dirty="0">
                <a:effectLst/>
              </a:rPr>
              <a:t> </a:t>
            </a:r>
            <a:r>
              <a:rPr lang="en-US" sz="1800" dirty="0">
                <a:effectLst/>
              </a:rPr>
              <a:t>private accounting</a:t>
            </a:r>
            <a:r>
              <a:rPr lang="fa-IR" sz="1800" dirty="0">
                <a:effectLst/>
              </a:rPr>
              <a:t>  </a:t>
            </a:r>
            <a:r>
              <a:rPr lang="en-IE" sz="1800" dirty="0" smtClean="0">
                <a:effectLst/>
              </a:rPr>
              <a:t>                                               </a:t>
            </a:r>
            <a:r>
              <a:rPr lang="fa-IR" sz="1800" dirty="0" smtClean="0">
                <a:effectLst/>
              </a:rPr>
              <a:t> </a:t>
            </a:r>
            <a:r>
              <a:rPr lang="en-US" sz="1800" dirty="0" smtClean="0">
                <a:effectLst/>
              </a:rPr>
              <a:t>  </a:t>
            </a:r>
            <a:r>
              <a:rPr lang="fa-IR" sz="1800" dirty="0">
                <a:effectLst/>
              </a:rPr>
              <a:t>حسابداری خصوصی</a:t>
            </a:r>
            <a:br>
              <a:rPr lang="fa-IR" sz="1800" dirty="0">
                <a:effectLst/>
              </a:rPr>
            </a:br>
            <a:r>
              <a:rPr lang="en-US" sz="1800" dirty="0" smtClean="0">
                <a:effectLst/>
              </a:rPr>
              <a:t>* public </a:t>
            </a:r>
            <a:r>
              <a:rPr lang="en-US" sz="1800" dirty="0">
                <a:effectLst/>
              </a:rPr>
              <a:t>accounting  </a:t>
            </a:r>
            <a:r>
              <a:rPr lang="en-US" sz="1800" dirty="0" smtClean="0">
                <a:effectLst/>
              </a:rPr>
              <a:t>                                                      </a:t>
            </a:r>
            <a:r>
              <a:rPr lang="fa-IR" sz="1800" dirty="0">
                <a:effectLst/>
              </a:rPr>
              <a:t>حسابداری عمومی</a:t>
            </a:r>
            <a:br>
              <a:rPr lang="fa-IR" sz="1800" dirty="0">
                <a:effectLst/>
              </a:rPr>
            </a:br>
            <a:r>
              <a:rPr lang="en-US" sz="1800" dirty="0" smtClean="0">
                <a:effectLst/>
              </a:rPr>
              <a:t>* </a:t>
            </a:r>
            <a:r>
              <a:rPr lang="fa-IR" sz="1800" dirty="0" smtClean="0">
                <a:effectLst/>
              </a:rPr>
              <a:t> </a:t>
            </a:r>
            <a:r>
              <a:rPr lang="en-US" sz="1800" dirty="0">
                <a:effectLst/>
              </a:rPr>
              <a:t>governmental </a:t>
            </a:r>
            <a:r>
              <a:rPr lang="en-US" sz="1800" dirty="0" smtClean="0">
                <a:effectLst/>
              </a:rPr>
              <a:t>accounting                                       </a:t>
            </a:r>
            <a:r>
              <a:rPr lang="fa-IR" sz="1800" dirty="0" smtClean="0">
                <a:effectLst/>
              </a:rPr>
              <a:t>   </a:t>
            </a:r>
            <a:r>
              <a:rPr lang="en-US" sz="1800" dirty="0" smtClean="0">
                <a:effectLst/>
              </a:rPr>
              <a:t>   </a:t>
            </a:r>
            <a:r>
              <a:rPr lang="fa-IR" sz="1800" dirty="0">
                <a:effectLst/>
              </a:rPr>
              <a:t>حسابداری دولتی</a:t>
            </a:r>
            <a:br>
              <a:rPr lang="fa-IR" sz="1800" dirty="0">
                <a:effectLst/>
              </a:rPr>
            </a:br>
            <a:r>
              <a:rPr lang="en-US" sz="1800" dirty="0" smtClean="0">
                <a:effectLst/>
              </a:rPr>
              <a:t>* </a:t>
            </a:r>
            <a:r>
              <a:rPr lang="fa-IR" sz="1800" dirty="0" smtClean="0">
                <a:effectLst/>
              </a:rPr>
              <a:t> </a:t>
            </a:r>
            <a:r>
              <a:rPr lang="en-US" sz="1800" dirty="0">
                <a:effectLst/>
              </a:rPr>
              <a:t>accounting </a:t>
            </a:r>
            <a:r>
              <a:rPr lang="en-US" sz="1800" dirty="0" smtClean="0">
                <a:effectLst/>
              </a:rPr>
              <a:t>staff                                                        </a:t>
            </a:r>
            <a:r>
              <a:rPr lang="fa-IR" sz="1800" dirty="0">
                <a:effectLst/>
              </a:rPr>
              <a:t>کارمندان حسابداری</a:t>
            </a:r>
            <a:br>
              <a:rPr lang="fa-IR" sz="1800" dirty="0">
                <a:effectLst/>
              </a:rPr>
            </a:br>
            <a:r>
              <a:rPr lang="en-US" sz="1800" dirty="0" smtClean="0">
                <a:effectLst/>
              </a:rPr>
              <a:t>* financial </a:t>
            </a:r>
            <a:r>
              <a:rPr lang="en-US" sz="1800" dirty="0">
                <a:effectLst/>
              </a:rPr>
              <a:t>accounting </a:t>
            </a:r>
            <a:r>
              <a:rPr lang="en-US" sz="1800" dirty="0" smtClean="0">
                <a:effectLst/>
              </a:rPr>
              <a:t>                                                       </a:t>
            </a:r>
            <a:r>
              <a:rPr lang="fa-IR" sz="1800" dirty="0">
                <a:effectLst/>
              </a:rPr>
              <a:t>حسابداری مالی</a:t>
            </a:r>
            <a:br>
              <a:rPr lang="fa-IR" sz="1800" dirty="0">
                <a:effectLst/>
              </a:rPr>
            </a:br>
            <a:r>
              <a:rPr lang="en-US" sz="1800" dirty="0" smtClean="0">
                <a:effectLst/>
              </a:rPr>
              <a:t>* internal auditing                                                          </a:t>
            </a:r>
            <a:r>
              <a:rPr lang="fa-IR" sz="1800" dirty="0" smtClean="0">
                <a:effectLst/>
              </a:rPr>
              <a:t> حسابرسی </a:t>
            </a:r>
            <a:r>
              <a:rPr lang="fa-IR" sz="1800" dirty="0">
                <a:effectLst/>
              </a:rPr>
              <a:t>داخلی</a:t>
            </a:r>
            <a:br>
              <a:rPr lang="fa-IR" sz="1800" dirty="0">
                <a:effectLst/>
              </a:rPr>
            </a:br>
            <a:r>
              <a:rPr lang="en-US" sz="1800" dirty="0" smtClean="0">
                <a:effectLst/>
              </a:rPr>
              <a:t>* tax accounting                                                             </a:t>
            </a:r>
            <a:r>
              <a:rPr lang="fa-IR" sz="1800" dirty="0">
                <a:effectLst/>
              </a:rPr>
              <a:t>حسابداری مالیاتی</a:t>
            </a:r>
            <a:br>
              <a:rPr lang="fa-IR" sz="1800" dirty="0">
                <a:effectLst/>
              </a:rPr>
            </a:br>
            <a:r>
              <a:rPr lang="en-US" sz="1800" dirty="0" smtClean="0">
                <a:effectLst/>
              </a:rPr>
              <a:t>* </a:t>
            </a:r>
            <a:r>
              <a:rPr lang="fa-IR" sz="1800" dirty="0" smtClean="0">
                <a:effectLst/>
              </a:rPr>
              <a:t> </a:t>
            </a:r>
            <a:r>
              <a:rPr lang="en-US" sz="1800" dirty="0">
                <a:effectLst/>
              </a:rPr>
              <a:t>cost </a:t>
            </a:r>
            <a:r>
              <a:rPr lang="en-US" sz="1800" dirty="0" smtClean="0">
                <a:effectLst/>
              </a:rPr>
              <a:t>accounting                                </a:t>
            </a:r>
            <a:r>
              <a:rPr lang="fa-IR" sz="1800" dirty="0">
                <a:effectLst/>
              </a:rPr>
              <a:t>حسابداری بهای تمام شده (صنعتی)</a:t>
            </a:r>
            <a:br>
              <a:rPr lang="fa-IR" sz="1800" dirty="0">
                <a:effectLst/>
              </a:rPr>
            </a:br>
            <a:r>
              <a:rPr lang="en-US" sz="1800" dirty="0" smtClean="0">
                <a:effectLst/>
              </a:rPr>
              <a:t>* management accounting                                               </a:t>
            </a:r>
            <a:r>
              <a:rPr lang="fa-IR" sz="1800" dirty="0">
                <a:effectLst/>
              </a:rPr>
              <a:t>حسابداری مدیریت</a:t>
            </a:r>
            <a:br>
              <a:rPr lang="fa-IR" sz="1800" dirty="0">
                <a:effectLst/>
              </a:rPr>
            </a:br>
            <a:r>
              <a:rPr lang="en-US" sz="1800" dirty="0" smtClean="0">
                <a:effectLst/>
              </a:rPr>
              <a:t>* annual </a:t>
            </a:r>
            <a:r>
              <a:rPr lang="en-US" sz="1800" dirty="0">
                <a:effectLst/>
              </a:rPr>
              <a:t>audit </a:t>
            </a:r>
            <a:r>
              <a:rPr lang="en-US" sz="1800" dirty="0" smtClean="0">
                <a:effectLst/>
              </a:rPr>
              <a:t>report                                          </a:t>
            </a:r>
            <a:r>
              <a:rPr lang="fa-IR" sz="1800" dirty="0">
                <a:effectLst/>
              </a:rPr>
              <a:t>گزارش سالانه حسابرسی</a:t>
            </a:r>
            <a:br>
              <a:rPr lang="fa-IR" sz="1800" dirty="0">
                <a:effectLst/>
              </a:rPr>
            </a:br>
            <a:r>
              <a:rPr lang="en-US" sz="1800" dirty="0" smtClean="0">
                <a:effectLst/>
              </a:rPr>
              <a:t>* corporations</a:t>
            </a:r>
            <a:r>
              <a:rPr lang="fa-IR" sz="1800" dirty="0" smtClean="0">
                <a:effectLst/>
              </a:rPr>
              <a:t>    </a:t>
            </a:r>
            <a:r>
              <a:rPr lang="en-IE" sz="1800" dirty="0" smtClean="0">
                <a:effectLst/>
              </a:rPr>
              <a:t>                                                      </a:t>
            </a:r>
            <a:r>
              <a:rPr lang="en-US" sz="1800" dirty="0" smtClean="0">
                <a:effectLst/>
              </a:rPr>
              <a:t>   </a:t>
            </a:r>
            <a:r>
              <a:rPr lang="fa-IR" sz="1800" dirty="0">
                <a:effectLst/>
              </a:rPr>
              <a:t>شرکت های سهامی</a:t>
            </a:r>
            <a:br>
              <a:rPr lang="fa-IR" sz="1800" dirty="0">
                <a:effectLst/>
              </a:rPr>
            </a:br>
            <a:r>
              <a:rPr lang="en-US" sz="1800" dirty="0" smtClean="0">
                <a:effectLst/>
              </a:rPr>
              <a:t>* governmental </a:t>
            </a:r>
            <a:r>
              <a:rPr lang="en-US" sz="1800" dirty="0">
                <a:effectLst/>
              </a:rPr>
              <a:t>activities  </a:t>
            </a:r>
            <a:r>
              <a:rPr lang="en-US" sz="1800" dirty="0" smtClean="0">
                <a:effectLst/>
              </a:rPr>
              <a:t>                                             </a:t>
            </a:r>
            <a:r>
              <a:rPr lang="fa-IR" sz="1800" dirty="0">
                <a:effectLst/>
              </a:rPr>
              <a:t>فعالیت های دولتی</a:t>
            </a:r>
            <a:br>
              <a:rPr lang="fa-IR" sz="1800" dirty="0">
                <a:effectLst/>
              </a:rPr>
            </a:br>
            <a:r>
              <a:rPr lang="en-US" sz="1800" dirty="0" smtClean="0">
                <a:effectLst/>
              </a:rPr>
              <a:t>* </a:t>
            </a:r>
            <a:r>
              <a:rPr lang="fa-IR" sz="1800" dirty="0" smtClean="0">
                <a:effectLst/>
              </a:rPr>
              <a:t> </a:t>
            </a:r>
            <a:r>
              <a:rPr lang="en-US" sz="1800" dirty="0">
                <a:effectLst/>
              </a:rPr>
              <a:t>not-for-profit institutions </a:t>
            </a:r>
            <a:r>
              <a:rPr lang="fa-IR" sz="1800" dirty="0">
                <a:effectLst/>
              </a:rPr>
              <a:t>  </a:t>
            </a:r>
            <a:r>
              <a:rPr lang="en-IE" sz="1800" dirty="0" smtClean="0">
                <a:effectLst/>
              </a:rPr>
              <a:t>                                </a:t>
            </a:r>
            <a:r>
              <a:rPr lang="fa-IR" sz="1800" dirty="0" smtClean="0">
                <a:effectLst/>
              </a:rPr>
              <a:t> </a:t>
            </a:r>
            <a:r>
              <a:rPr lang="en-US" sz="1800" dirty="0" smtClean="0">
                <a:effectLst/>
              </a:rPr>
              <a:t>   </a:t>
            </a:r>
            <a:r>
              <a:rPr lang="fa-IR" sz="1800" dirty="0">
                <a:effectLst/>
              </a:rPr>
              <a:t>موسسات غیرانتفاعی</a:t>
            </a:r>
            <a:endParaRPr lang="en-US" sz="1800" dirty="0">
              <a:effectLst/>
            </a:endParaRPr>
          </a:p>
        </p:txBody>
      </p:sp>
    </p:spTree>
    <p:extLst>
      <p:ext uri="{BB962C8B-B14F-4D97-AF65-F5344CB8AC3E}">
        <p14:creationId xmlns:p14="http://schemas.microsoft.com/office/powerpoint/2010/main" val="23152476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914400" y="1295400"/>
            <a:ext cx="7175351" cy="1793167"/>
          </a:xfrm>
        </p:spPr>
        <p:txBody>
          <a:bodyPr/>
          <a:lstStyle/>
          <a:p>
            <a:pPr marL="182880" indent="0" algn="ctr">
              <a:buNone/>
            </a:pPr>
            <a:r>
              <a:rPr lang="en-IE" sz="9600" dirty="0" smtClean="0"/>
              <a:t>Unit 1</a:t>
            </a:r>
            <a:r>
              <a:rPr lang="en-IE" sz="2400" dirty="0"/>
              <a:t/>
            </a:r>
            <a:br>
              <a:rPr lang="en-IE" sz="2400" dirty="0"/>
            </a:br>
            <a:r>
              <a:rPr lang="en-IE" dirty="0"/>
              <a:t/>
            </a:r>
            <a:br>
              <a:rPr lang="en-IE" dirty="0"/>
            </a:br>
            <a:r>
              <a:rPr lang="en-IE" sz="4400" dirty="0" smtClean="0"/>
              <a:t>Section One</a:t>
            </a:r>
            <a:br>
              <a:rPr lang="en-IE" sz="4400" dirty="0" smtClean="0"/>
            </a:br>
            <a:r>
              <a:rPr lang="en-US" sz="1400" dirty="0" smtClean="0"/>
              <a:t>Reading Comperhension</a:t>
            </a:r>
            <a:r>
              <a:rPr lang="en-IE" dirty="0" smtClean="0"/>
              <a:t/>
            </a:r>
            <a:br>
              <a:rPr lang="en-IE" dirty="0" smtClean="0"/>
            </a:br>
            <a:endParaRPr lang="en-US" dirty="0"/>
          </a:p>
        </p:txBody>
      </p:sp>
    </p:spTree>
    <p:extLst>
      <p:ext uri="{BB962C8B-B14F-4D97-AF65-F5344CB8AC3E}">
        <p14:creationId xmlns:p14="http://schemas.microsoft.com/office/powerpoint/2010/main" val="5855365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3962400"/>
            <a:ext cx="8229600" cy="1631216"/>
          </a:xfrm>
          <a:prstGeom prst="rect">
            <a:avLst/>
          </a:prstGeom>
        </p:spPr>
        <p:txBody>
          <a:bodyPr wrap="square">
            <a:spAutoFit/>
          </a:bodyPr>
          <a:lstStyle/>
          <a:p>
            <a:pPr algn="justLow"/>
            <a:r>
              <a:rPr lang="en-US" sz="2000" dirty="0">
                <a:latin typeface="Calibri" pitchFamily="34" charset="0"/>
              </a:rPr>
              <a:t>Accounting is a discipline which </a:t>
            </a:r>
            <a:r>
              <a:rPr lang="en-US" sz="2000" dirty="0">
                <a:effectLst/>
                <a:latin typeface="Calibri" pitchFamily="34" charset="0"/>
              </a:rPr>
              <a:t>accumulates, reports</a:t>
            </a:r>
            <a:r>
              <a:rPr lang="en-US" sz="2000" dirty="0">
                <a:latin typeface="Calibri" pitchFamily="34" charset="0"/>
              </a:rPr>
              <a:t>, and </a:t>
            </a:r>
            <a:r>
              <a:rPr lang="en-US" sz="2000" dirty="0">
                <a:effectLst>
                  <a:glow rad="228600">
                    <a:schemeClr val="accent5">
                      <a:satMod val="175000"/>
                      <a:alpha val="40000"/>
                    </a:schemeClr>
                  </a:glow>
                </a:effectLst>
                <a:latin typeface="Calibri" pitchFamily="34" charset="0"/>
              </a:rPr>
              <a:t>interprets financial information</a:t>
            </a:r>
            <a:r>
              <a:rPr lang="en-US" sz="2000" dirty="0">
                <a:latin typeface="Calibri" pitchFamily="34" charset="0"/>
              </a:rPr>
              <a:t> about the activities of an organization in order that </a:t>
            </a:r>
            <a:r>
              <a:rPr lang="en-US" sz="2000" dirty="0">
                <a:effectLst/>
                <a:latin typeface="Calibri" pitchFamily="34" charset="0"/>
              </a:rPr>
              <a:t>intelligent decisions</a:t>
            </a:r>
            <a:r>
              <a:rPr lang="en-US" sz="2000" dirty="0">
                <a:latin typeface="Calibri" pitchFamily="34" charset="0"/>
              </a:rPr>
              <a:t> can be made about and for the </a:t>
            </a:r>
            <a:r>
              <a:rPr lang="en-US" sz="2000" dirty="0">
                <a:effectLst>
                  <a:glow rad="228600">
                    <a:schemeClr val="accent5">
                      <a:satMod val="175000"/>
                      <a:alpha val="40000"/>
                    </a:schemeClr>
                  </a:glow>
                </a:effectLst>
                <a:latin typeface="Calibri" pitchFamily="34" charset="0"/>
              </a:rPr>
              <a:t>organization</a:t>
            </a:r>
            <a:r>
              <a:rPr lang="en-US" sz="2000" dirty="0">
                <a:latin typeface="Calibri" pitchFamily="34" charset="0"/>
              </a:rPr>
              <a:t>. Simply stated, accounting is concerned with </a:t>
            </a:r>
            <a:r>
              <a:rPr lang="en-US" sz="2000" dirty="0">
                <a:effectLst/>
                <a:latin typeface="Calibri" pitchFamily="34" charset="0"/>
              </a:rPr>
              <a:t>communicating</a:t>
            </a:r>
            <a:r>
              <a:rPr lang="en-US" sz="2000" dirty="0">
                <a:latin typeface="Calibri" pitchFamily="34" charset="0"/>
              </a:rPr>
              <a:t> </a:t>
            </a:r>
            <a:r>
              <a:rPr lang="en-US" sz="2000" dirty="0">
                <a:effectLst/>
                <a:latin typeface="Calibri" pitchFamily="34" charset="0"/>
              </a:rPr>
              <a:t>financial information</a:t>
            </a:r>
            <a:r>
              <a:rPr lang="en-US" sz="2000" dirty="0">
                <a:latin typeface="Calibri" pitchFamily="34" charset="0"/>
              </a:rPr>
              <a:t>. A more traditional definition of accounting is:</a:t>
            </a:r>
          </a:p>
        </p:txBody>
      </p:sp>
      <p:sp>
        <p:nvSpPr>
          <p:cNvPr id="9" name="Rectangle 8"/>
          <p:cNvSpPr/>
          <p:nvPr/>
        </p:nvSpPr>
        <p:spPr>
          <a:xfrm>
            <a:off x="457200" y="2667000"/>
            <a:ext cx="8229600" cy="1200329"/>
          </a:xfrm>
          <a:prstGeom prst="rect">
            <a:avLst/>
          </a:prstGeom>
        </p:spPr>
        <p:txBody>
          <a:bodyPr wrap="square">
            <a:spAutoFit/>
          </a:bodyPr>
          <a:lstStyle/>
          <a:p>
            <a:pPr algn="justLow"/>
            <a:r>
              <a:rPr lang="en-US" b="1" dirty="0">
                <a:latin typeface="Calibri" pitchFamily="34" charset="0"/>
              </a:rPr>
              <a:t>What Is </a:t>
            </a:r>
            <a:r>
              <a:rPr lang="en-US" b="1" dirty="0">
                <a:effectLst/>
                <a:latin typeface="Calibri" pitchFamily="34" charset="0"/>
              </a:rPr>
              <a:t>Accounting?</a:t>
            </a:r>
          </a:p>
          <a:p>
            <a:pPr algn="justLow"/>
            <a:r>
              <a:rPr lang="en-US" b="1" dirty="0">
                <a:latin typeface="Calibri" pitchFamily="34" charset="0"/>
              </a:rPr>
              <a:t>A</a:t>
            </a:r>
            <a:r>
              <a:rPr lang="en-US" dirty="0">
                <a:latin typeface="Calibri" pitchFamily="34" charset="0"/>
              </a:rPr>
              <a:t>ccounting is often called ‘the </a:t>
            </a:r>
            <a:r>
              <a:rPr lang="en-US" dirty="0">
                <a:effectLst/>
                <a:latin typeface="Calibri" pitchFamily="34" charset="0"/>
              </a:rPr>
              <a:t>language of business</a:t>
            </a:r>
            <a:r>
              <a:rPr lang="en-US" dirty="0">
                <a:latin typeface="Calibri" pitchFamily="34" charset="0"/>
              </a:rPr>
              <a:t>.’ However, this phrase probably understates the cases, because the need to understand accounting and its uses is important to all segments of society.</a:t>
            </a:r>
          </a:p>
        </p:txBody>
      </p:sp>
      <p:sp>
        <p:nvSpPr>
          <p:cNvPr id="6" name="Rectangle 5"/>
          <p:cNvSpPr/>
          <p:nvPr/>
        </p:nvSpPr>
        <p:spPr>
          <a:xfrm>
            <a:off x="1647371" y="1161365"/>
            <a:ext cx="5105400" cy="646331"/>
          </a:xfrm>
          <a:prstGeom prst="rect">
            <a:avLst/>
          </a:prstGeom>
        </p:spPr>
        <p:txBody>
          <a:bodyPr wrap="square">
            <a:spAutoFit/>
          </a:bodyPr>
          <a:lstStyle/>
          <a:p>
            <a:pPr algn="ctr"/>
            <a:r>
              <a:rPr lang="en-US" sz="3600" b="1" dirty="0">
                <a:latin typeface="Calibri" pitchFamily="34" charset="0"/>
              </a:rPr>
              <a:t>The Need for Accounting</a:t>
            </a:r>
            <a:endParaRPr lang="en-US" sz="3600" dirty="0">
              <a:latin typeface="Calibri" pitchFamily="34"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96867357"/>
      </p:ext>
    </p:extLst>
  </p:cSld>
  <p:clrMapOvr>
    <a:masterClrMapping/>
  </p:clrMapOvr>
  <mc:AlternateContent xmlns:mc="http://schemas.openxmlformats.org/markup-compatibility/2006" xmlns:p14="http://schemas.microsoft.com/office/powerpoint/2010/main">
    <mc:Choice Requires="p14">
      <p:transition spd="slow" p14:dur="2000" advTm="100286"/>
    </mc:Choice>
    <mc:Fallback xmlns="">
      <p:transition spd="slow" advTm="1002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1000"/>
                                        <p:tgtEl>
                                          <p:spTgt spid="4">
                                            <p:txEl>
                                              <p:pRg st="0" end="0"/>
                                            </p:txEl>
                                          </p:spTgt>
                                        </p:tgtEl>
                                      </p:cBhvr>
                                    </p:animEffect>
                                    <p:anim calcmode="lin" valueType="num">
                                      <p:cBhvr>
                                        <p:cTn id="2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7"/>
                </p:tgtEl>
              </p:cMediaNode>
            </p:audio>
          </p:childTnLst>
        </p:cTn>
      </p:par>
    </p:tnLst>
    <p:bldLst>
      <p:bldP spid="9"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7982" y="3101941"/>
            <a:ext cx="8305800" cy="923330"/>
          </a:xfrm>
          <a:prstGeom prst="rect">
            <a:avLst/>
          </a:prstGeom>
        </p:spPr>
        <p:txBody>
          <a:bodyPr wrap="square">
            <a:spAutoFit/>
          </a:bodyPr>
          <a:lstStyle/>
          <a:p>
            <a:pPr algn="justLow"/>
            <a:r>
              <a:rPr lang="en-US" dirty="0"/>
              <a:t>The interpretation of financial information provides the basis for </a:t>
            </a:r>
            <a:r>
              <a:rPr lang="en-US" dirty="0">
                <a:effectLst>
                  <a:glow rad="228600">
                    <a:schemeClr val="accent5">
                      <a:satMod val="175000"/>
                      <a:alpha val="40000"/>
                    </a:schemeClr>
                  </a:glow>
                </a:effectLst>
              </a:rPr>
              <a:t>decision making</a:t>
            </a:r>
            <a:r>
              <a:rPr lang="en-US" dirty="0"/>
              <a:t>. The decision-making aspect makes accounting an exciting discipline with national and international implications.</a:t>
            </a:r>
          </a:p>
        </p:txBody>
      </p:sp>
      <p:sp>
        <p:nvSpPr>
          <p:cNvPr id="6" name="Rectangle 5"/>
          <p:cNvSpPr/>
          <p:nvPr/>
        </p:nvSpPr>
        <p:spPr>
          <a:xfrm>
            <a:off x="457200" y="1809929"/>
            <a:ext cx="8305800" cy="923330"/>
          </a:xfrm>
          <a:prstGeom prst="rect">
            <a:avLst/>
          </a:prstGeom>
        </p:spPr>
        <p:txBody>
          <a:bodyPr wrap="square">
            <a:spAutoFit/>
          </a:bodyPr>
          <a:lstStyle/>
          <a:p>
            <a:pPr algn="justLow"/>
            <a:r>
              <a:rPr lang="en-US" dirty="0" smtClean="0"/>
              <a:t>The first part of this definition- recording, classifying, and summarizing describes the </a:t>
            </a:r>
            <a:r>
              <a:rPr lang="en-US" dirty="0" smtClean="0">
                <a:effectLst>
                  <a:glow rad="228600">
                    <a:schemeClr val="accent5">
                      <a:satMod val="175000"/>
                      <a:alpha val="40000"/>
                    </a:schemeClr>
                  </a:glow>
                </a:effectLst>
              </a:rPr>
              <a:t>bookkeeping aspects </a:t>
            </a:r>
            <a:r>
              <a:rPr lang="en-US" dirty="0" smtClean="0"/>
              <a:t>of accounting. Although bookkeeping is one aspect of accounting, ‘interpreting the results’ is of far greater importance</a:t>
            </a:r>
            <a:endParaRPr lang="en-US" dirty="0"/>
          </a:p>
        </p:txBody>
      </p:sp>
      <p:sp>
        <p:nvSpPr>
          <p:cNvPr id="8" name="Rectangle 7"/>
          <p:cNvSpPr/>
          <p:nvPr/>
        </p:nvSpPr>
        <p:spPr>
          <a:xfrm>
            <a:off x="457200" y="609600"/>
            <a:ext cx="8305800" cy="923330"/>
          </a:xfrm>
          <a:prstGeom prst="rect">
            <a:avLst/>
          </a:prstGeom>
        </p:spPr>
        <p:txBody>
          <a:bodyPr wrap="square">
            <a:spAutoFit/>
          </a:bodyPr>
          <a:lstStyle/>
          <a:p>
            <a:pPr algn="justLow"/>
            <a:r>
              <a:rPr lang="en-US" dirty="0" smtClean="0"/>
              <a:t>Accounting is the art of recording, classifying, and summarizing in a significant manner and in terms of money, </a:t>
            </a:r>
            <a:r>
              <a:rPr lang="en-US" dirty="0" smtClean="0">
                <a:effectLst>
                  <a:glow rad="228600">
                    <a:schemeClr val="accent5">
                      <a:satMod val="175000"/>
                      <a:alpha val="40000"/>
                    </a:schemeClr>
                  </a:glow>
                </a:effectLst>
              </a:rPr>
              <a:t>transactions </a:t>
            </a:r>
            <a:r>
              <a:rPr lang="en-US" dirty="0" smtClean="0"/>
              <a:t>and events which are, in part at least, of a financial character and </a:t>
            </a:r>
            <a:r>
              <a:rPr lang="en-US" dirty="0" smtClean="0">
                <a:effectLst>
                  <a:glow rad="228600">
                    <a:schemeClr val="accent5">
                      <a:satMod val="175000"/>
                      <a:alpha val="40000"/>
                    </a:schemeClr>
                  </a:glow>
                </a:effectLst>
              </a:rPr>
              <a:t>interpreting the results </a:t>
            </a:r>
            <a:r>
              <a:rPr lang="en-US" dirty="0" smtClean="0"/>
              <a:t>thereof</a:t>
            </a:r>
            <a:endParaRPr lang="en-US" dirty="0"/>
          </a:p>
        </p:txBody>
      </p:sp>
      <p:sp>
        <p:nvSpPr>
          <p:cNvPr id="9" name="Rectangle 8"/>
          <p:cNvSpPr/>
          <p:nvPr/>
        </p:nvSpPr>
        <p:spPr>
          <a:xfrm>
            <a:off x="419100" y="4152450"/>
            <a:ext cx="8305800" cy="1200329"/>
          </a:xfrm>
          <a:prstGeom prst="rect">
            <a:avLst/>
          </a:prstGeom>
        </p:spPr>
        <p:txBody>
          <a:bodyPr wrap="square">
            <a:spAutoFit/>
          </a:bodyPr>
          <a:lstStyle/>
          <a:p>
            <a:pPr algn="justLow"/>
            <a:r>
              <a:rPr lang="en-US" dirty="0"/>
              <a:t>Accounting includes not only the maintenance of accounting records, but also the design of </a:t>
            </a:r>
            <a:r>
              <a:rPr lang="en-US" dirty="0">
                <a:effectLst/>
              </a:rPr>
              <a:t>efficient</a:t>
            </a:r>
            <a:r>
              <a:rPr lang="en-US" dirty="0">
                <a:effectLst>
                  <a:glow rad="228600">
                    <a:schemeClr val="accent5">
                      <a:satMod val="175000"/>
                      <a:alpha val="40000"/>
                    </a:schemeClr>
                  </a:glow>
                </a:effectLst>
              </a:rPr>
              <a:t> accounting systems</a:t>
            </a:r>
            <a:r>
              <a:rPr lang="en-US" dirty="0"/>
              <a:t>, the performance of </a:t>
            </a:r>
            <a:r>
              <a:rPr lang="en-US" dirty="0">
                <a:effectLst>
                  <a:glow rad="228600">
                    <a:schemeClr val="accent5">
                      <a:satMod val="175000"/>
                      <a:alpha val="40000"/>
                    </a:schemeClr>
                  </a:glow>
                </a:effectLst>
              </a:rPr>
              <a:t>audits</a:t>
            </a:r>
            <a:r>
              <a:rPr lang="en-US" dirty="0"/>
              <a:t>, the development of </a:t>
            </a:r>
            <a:r>
              <a:rPr lang="en-US" dirty="0">
                <a:effectLst>
                  <a:glow rad="228600">
                    <a:schemeClr val="accent5">
                      <a:satMod val="175000"/>
                      <a:alpha val="40000"/>
                    </a:schemeClr>
                  </a:glow>
                </a:effectLst>
              </a:rPr>
              <a:t>forecasts</a:t>
            </a:r>
            <a:r>
              <a:rPr lang="en-US" dirty="0"/>
              <a:t>, </a:t>
            </a:r>
            <a:r>
              <a:rPr lang="en-US" dirty="0">
                <a:effectLst>
                  <a:glow rad="228600">
                    <a:schemeClr val="accent5">
                      <a:satMod val="175000"/>
                      <a:alpha val="40000"/>
                    </a:schemeClr>
                  </a:glow>
                </a:effectLst>
              </a:rPr>
              <a:t>income tax work</a:t>
            </a:r>
            <a:r>
              <a:rPr lang="en-US" dirty="0"/>
              <a:t>, and the interpretation of accounting information.</a:t>
            </a:r>
          </a:p>
        </p:txBody>
      </p:sp>
      <p:sp>
        <p:nvSpPr>
          <p:cNvPr id="2" name="Rectangle 1"/>
          <p:cNvSpPr/>
          <p:nvPr/>
        </p:nvSpPr>
        <p:spPr>
          <a:xfrm>
            <a:off x="477982" y="5485651"/>
            <a:ext cx="8305800" cy="923330"/>
          </a:xfrm>
          <a:prstGeom prst="rect">
            <a:avLst/>
          </a:prstGeom>
        </p:spPr>
        <p:txBody>
          <a:bodyPr wrap="square">
            <a:spAutoFit/>
          </a:bodyPr>
          <a:lstStyle/>
          <a:p>
            <a:r>
              <a:rPr lang="en-US" dirty="0">
                <a:latin typeface="Tahoma" panose="020B0604030504040204" pitchFamily="34" charset="0"/>
              </a:rPr>
              <a:t>A </a:t>
            </a:r>
            <a:r>
              <a:rPr lang="en-US" dirty="0"/>
              <a:t>person might become reasonably proficient bookkeeper in a few weeks or months; however to become a professional accountant requires several years of study and experience</a:t>
            </a:r>
            <a:r>
              <a:rPr lang="en-US" dirty="0">
                <a:latin typeface="Tahoma" panose="020B0604030504040204" pitchFamily="34" charset="0"/>
              </a:rPr>
              <a:t>.</a:t>
            </a: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405569724"/>
      </p:ext>
    </p:extLst>
  </p:cSld>
  <p:clrMapOvr>
    <a:masterClrMapping/>
  </p:clrMapOvr>
  <mc:AlternateContent xmlns:mc="http://schemas.openxmlformats.org/markup-compatibility/2006" xmlns:p14="http://schemas.microsoft.com/office/powerpoint/2010/main">
    <mc:Choice Requires="p14">
      <p:transition spd="slow" p14:dur="2000" advTm="226759"/>
    </mc:Choice>
    <mc:Fallback xmlns="">
      <p:transition spd="slow" advTm="2267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1000"/>
                                        <p:tgtEl>
                                          <p:spTgt spid="9">
                                            <p:txEl>
                                              <p:pRg st="0" end="0"/>
                                            </p:txEl>
                                          </p:spTgt>
                                        </p:tgtEl>
                                      </p:cBhvr>
                                    </p:animEffect>
                                    <p:anim calcmode="lin" valueType="num">
                                      <p:cBhvr>
                                        <p:cTn id="3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2" fill="hold" display="0">
                  <p:stCondLst>
                    <p:cond delay="indefinite"/>
                  </p:stCondLst>
                  <p:endCondLst>
                    <p:cond evt="onStopAudio" delay="0">
                      <p:tgtEl>
                        <p:sldTgt/>
                      </p:tgtEl>
                    </p:cond>
                  </p:endCondLst>
                </p:cTn>
                <p:tgtEl>
                  <p:spTgt spid="7"/>
                </p:tgtEl>
              </p:cMediaNode>
            </p:audio>
          </p:childTnLst>
        </p:cTn>
      </p:par>
    </p:tnLst>
    <p:bldLst>
      <p:bldP spid="4" grpId="0"/>
      <p:bldP spid="6" grpId="0"/>
      <p:bldP spid="8"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57200"/>
            <a:ext cx="8153400" cy="1200329"/>
          </a:xfrm>
          <a:prstGeom prst="rect">
            <a:avLst/>
          </a:prstGeom>
        </p:spPr>
        <p:txBody>
          <a:bodyPr wrap="square">
            <a:spAutoFit/>
          </a:bodyPr>
          <a:lstStyle/>
          <a:p>
            <a:pPr algn="justLow"/>
            <a:r>
              <a:rPr lang="en-US" b="1" dirty="0">
                <a:latin typeface="Calibri" pitchFamily="34" charset="0"/>
              </a:rPr>
              <a:t>The Purpose and Nature of Accounting</a:t>
            </a:r>
          </a:p>
          <a:p>
            <a:pPr algn="justLow"/>
            <a:r>
              <a:rPr lang="en-US" dirty="0">
                <a:latin typeface="Calibri" pitchFamily="34" charset="0"/>
              </a:rPr>
              <a:t>The underlying purpose of accounting is to provide financial information for decision making about an </a:t>
            </a:r>
            <a:r>
              <a:rPr lang="en-US" dirty="0">
                <a:effectLst>
                  <a:glow rad="228600">
                    <a:schemeClr val="accent5">
                      <a:satMod val="175000"/>
                      <a:alpha val="40000"/>
                    </a:schemeClr>
                  </a:glow>
                </a:effectLst>
                <a:latin typeface="Calibri" pitchFamily="34" charset="0"/>
              </a:rPr>
              <a:t>economic entity</a:t>
            </a:r>
            <a:r>
              <a:rPr lang="en-US" dirty="0">
                <a:latin typeface="Calibri" pitchFamily="34" charset="0"/>
              </a:rPr>
              <a:t>. The economic entity we concentrate upon is a business enterprise.</a:t>
            </a:r>
          </a:p>
        </p:txBody>
      </p:sp>
      <p:sp>
        <p:nvSpPr>
          <p:cNvPr id="3" name="Rectangle 2"/>
          <p:cNvSpPr/>
          <p:nvPr/>
        </p:nvSpPr>
        <p:spPr>
          <a:xfrm>
            <a:off x="533400" y="1981200"/>
            <a:ext cx="8153400" cy="1477328"/>
          </a:xfrm>
          <a:prstGeom prst="rect">
            <a:avLst/>
          </a:prstGeom>
        </p:spPr>
        <p:txBody>
          <a:bodyPr wrap="square">
            <a:spAutoFit/>
          </a:bodyPr>
          <a:lstStyle/>
          <a:p>
            <a:pPr algn="justLow"/>
            <a:r>
              <a:rPr lang="en-US" dirty="0">
                <a:latin typeface="Calibri" pitchFamily="34" charset="0"/>
              </a:rPr>
              <a:t>Business </a:t>
            </a:r>
            <a:r>
              <a:rPr lang="en-US" dirty="0">
                <a:effectLst/>
                <a:latin typeface="Calibri" pitchFamily="34" charset="0"/>
              </a:rPr>
              <a:t>executives</a:t>
            </a:r>
            <a:r>
              <a:rPr lang="en-US" dirty="0">
                <a:latin typeface="Calibri" pitchFamily="34" charset="0"/>
              </a:rPr>
              <a:t> and managers need the financial information provided by an accounting system to help them plan and control the activities of the business. For example, management needs answers to such questions as the </a:t>
            </a:r>
            <a:r>
              <a:rPr lang="en-US" dirty="0">
                <a:effectLst>
                  <a:glow rad="228600">
                    <a:schemeClr val="accent5">
                      <a:satMod val="175000"/>
                      <a:alpha val="40000"/>
                    </a:schemeClr>
                  </a:glow>
                </a:effectLst>
                <a:latin typeface="Calibri" pitchFamily="34" charset="0"/>
              </a:rPr>
              <a:t>profitability</a:t>
            </a:r>
            <a:r>
              <a:rPr lang="en-US" dirty="0">
                <a:latin typeface="Calibri" pitchFamily="34" charset="0"/>
              </a:rPr>
              <a:t> of each department of the business, the adequacy of the company’s </a:t>
            </a:r>
            <a:r>
              <a:rPr lang="en-US" dirty="0">
                <a:effectLst>
                  <a:glow rad="228600">
                    <a:schemeClr val="accent5">
                      <a:satMod val="175000"/>
                      <a:alpha val="40000"/>
                    </a:schemeClr>
                  </a:glow>
                </a:effectLst>
                <a:latin typeface="Calibri" pitchFamily="34" charset="0"/>
              </a:rPr>
              <a:t>cash position</a:t>
            </a:r>
            <a:r>
              <a:rPr lang="en-US" dirty="0">
                <a:latin typeface="Calibri" pitchFamily="34" charset="0"/>
              </a:rPr>
              <a:t>, and the trend of earning.</a:t>
            </a:r>
          </a:p>
        </p:txBody>
      </p:sp>
      <p:sp>
        <p:nvSpPr>
          <p:cNvPr id="4" name="Rectangle 3"/>
          <p:cNvSpPr/>
          <p:nvPr/>
        </p:nvSpPr>
        <p:spPr>
          <a:xfrm>
            <a:off x="533400" y="3689421"/>
            <a:ext cx="8153400" cy="923330"/>
          </a:xfrm>
          <a:prstGeom prst="rect">
            <a:avLst/>
          </a:prstGeom>
        </p:spPr>
        <p:txBody>
          <a:bodyPr wrap="square">
            <a:spAutoFit/>
          </a:bodyPr>
          <a:lstStyle/>
          <a:p>
            <a:pPr algn="justLow"/>
            <a:r>
              <a:rPr lang="en-US" dirty="0">
                <a:latin typeface="Calibri" pitchFamily="34" charset="0"/>
              </a:rPr>
              <a:t>Many businesses also compile </a:t>
            </a:r>
            <a:r>
              <a:rPr lang="en-US" dirty="0">
                <a:effectLst>
                  <a:glow rad="228600">
                    <a:schemeClr val="accent5">
                      <a:satMod val="175000"/>
                      <a:alpha val="40000"/>
                    </a:schemeClr>
                  </a:glow>
                </a:effectLst>
                <a:latin typeface="Calibri" pitchFamily="34" charset="0"/>
              </a:rPr>
              <a:t>non financial information </a:t>
            </a:r>
            <a:r>
              <a:rPr lang="en-US" dirty="0">
                <a:latin typeface="Calibri" pitchFamily="34" charset="0"/>
              </a:rPr>
              <a:t>needed for decision making. An airline, for example, must have information about on time arrivals, repair schedules, and physical examinations of flight crews.</a:t>
            </a:r>
          </a:p>
        </p:txBody>
      </p:sp>
      <p:sp>
        <p:nvSpPr>
          <p:cNvPr id="5" name="Rectangle 4"/>
          <p:cNvSpPr/>
          <p:nvPr/>
        </p:nvSpPr>
        <p:spPr>
          <a:xfrm>
            <a:off x="533400" y="4876800"/>
            <a:ext cx="8153400" cy="1477328"/>
          </a:xfrm>
          <a:prstGeom prst="rect">
            <a:avLst/>
          </a:prstGeom>
        </p:spPr>
        <p:txBody>
          <a:bodyPr wrap="square">
            <a:spAutoFit/>
          </a:bodyPr>
          <a:lstStyle/>
          <a:p>
            <a:pPr algn="justLow"/>
            <a:r>
              <a:rPr lang="en-US" dirty="0">
                <a:latin typeface="Calibri" pitchFamily="34" charset="0"/>
              </a:rPr>
              <a:t>The use of computers makes possible the operation of a </a:t>
            </a:r>
            <a:r>
              <a:rPr lang="en-US" dirty="0">
                <a:effectLst>
                  <a:glow rad="228600">
                    <a:schemeClr val="accent5">
                      <a:satMod val="175000"/>
                      <a:alpha val="40000"/>
                    </a:schemeClr>
                  </a:glow>
                </a:effectLst>
                <a:latin typeface="Calibri" pitchFamily="34" charset="0"/>
              </a:rPr>
              <a:t>management information system</a:t>
            </a:r>
            <a:r>
              <a:rPr lang="en-US" dirty="0">
                <a:latin typeface="Calibri" pitchFamily="34" charset="0"/>
              </a:rPr>
              <a:t> (MIS) which provides </a:t>
            </a:r>
            <a:r>
              <a:rPr lang="en-US" dirty="0">
                <a:effectLst>
                  <a:glow rad="228600">
                    <a:schemeClr val="accent5">
                      <a:satMod val="175000"/>
                      <a:alpha val="40000"/>
                    </a:schemeClr>
                  </a:glow>
                </a:effectLst>
                <a:latin typeface="Calibri" pitchFamily="34" charset="0"/>
              </a:rPr>
              <a:t>decision makers </a:t>
            </a:r>
            <a:r>
              <a:rPr lang="en-US" dirty="0">
                <a:latin typeface="Calibri" pitchFamily="34" charset="0"/>
              </a:rPr>
              <a:t>with both financial and non financial information. The accounting system is most extensive and important component of a management information system because it is used by the entire business entity and by </a:t>
            </a:r>
            <a:r>
              <a:rPr lang="en-US" dirty="0">
                <a:effectLst>
                  <a:glow rad="228600">
                    <a:schemeClr val="accent5">
                      <a:satMod val="175000"/>
                      <a:alpha val="40000"/>
                    </a:schemeClr>
                  </a:glow>
                </a:effectLst>
                <a:latin typeface="Calibri" pitchFamily="34" charset="0"/>
              </a:rPr>
              <a:t>outsiders </a:t>
            </a:r>
            <a:r>
              <a:rPr lang="en-US" dirty="0">
                <a:latin typeface="Calibri" pitchFamily="34" charset="0"/>
              </a:rPr>
              <a:t>as well.</a:t>
            </a: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6632845"/>
      </p:ext>
    </p:extLst>
  </p:cSld>
  <p:clrMapOvr>
    <a:masterClrMapping/>
  </p:clrMapOvr>
  <mc:AlternateContent xmlns:mc="http://schemas.openxmlformats.org/markup-compatibility/2006" xmlns:p14="http://schemas.microsoft.com/office/powerpoint/2010/main">
    <mc:Choice Requires="p14">
      <p:transition spd="slow" p14:dur="2000" advTm="226820"/>
    </mc:Choice>
    <mc:Fallback xmlns="">
      <p:transition spd="slow" advTm="2268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9"/>
                </p:tgtEl>
              </p:cMediaNode>
            </p:audio>
          </p:childTnLst>
        </p:cTn>
      </p:par>
    </p:tnLst>
    <p:bldLst>
      <p:bldP spid="2" grpId="0"/>
      <p:bldP spid="3"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9729" y="838200"/>
            <a:ext cx="8153400" cy="1754326"/>
          </a:xfrm>
          <a:prstGeom prst="rect">
            <a:avLst/>
          </a:prstGeom>
        </p:spPr>
        <p:txBody>
          <a:bodyPr wrap="square">
            <a:spAutoFit/>
          </a:bodyPr>
          <a:lstStyle/>
          <a:p>
            <a:pPr algn="justLow"/>
            <a:r>
              <a:rPr lang="en-US" dirty="0"/>
              <a:t>Financial information about a business is needed by many outsiders. These outsiders include </a:t>
            </a:r>
            <a:r>
              <a:rPr lang="en-US" dirty="0">
                <a:effectLst>
                  <a:glow rad="228600">
                    <a:schemeClr val="accent5">
                      <a:satMod val="175000"/>
                      <a:alpha val="40000"/>
                    </a:schemeClr>
                  </a:glow>
                </a:effectLst>
              </a:rPr>
              <a:t>owners</a:t>
            </a:r>
            <a:r>
              <a:rPr lang="en-US" dirty="0"/>
              <a:t>, bankers, other </a:t>
            </a:r>
            <a:r>
              <a:rPr lang="en-US" dirty="0" smtClean="0">
                <a:effectLst>
                  <a:glow rad="228600">
                    <a:schemeClr val="accent5">
                      <a:satMod val="175000"/>
                      <a:alpha val="40000"/>
                    </a:schemeClr>
                  </a:glow>
                </a:effectLst>
              </a:rPr>
              <a:t>creditors</a:t>
            </a:r>
            <a:r>
              <a:rPr lang="en-US" dirty="0">
                <a:effectLst>
                  <a:glow rad="228600">
                    <a:schemeClr val="accent5">
                      <a:satMod val="175000"/>
                      <a:alpha val="40000"/>
                    </a:schemeClr>
                  </a:glow>
                </a:effectLst>
              </a:rPr>
              <a:t>,</a:t>
            </a:r>
            <a:r>
              <a:rPr lang="en-US" dirty="0" smtClean="0"/>
              <a:t> </a:t>
            </a:r>
            <a:r>
              <a:rPr lang="en-US" dirty="0">
                <a:effectLst>
                  <a:glow rad="228600">
                    <a:schemeClr val="accent5">
                      <a:satMod val="175000"/>
                      <a:alpha val="40000"/>
                    </a:schemeClr>
                  </a:glow>
                </a:effectLst>
              </a:rPr>
              <a:t>potential investors</a:t>
            </a:r>
            <a:r>
              <a:rPr lang="en-US" dirty="0"/>
              <a:t>, </a:t>
            </a:r>
            <a:r>
              <a:rPr lang="en-US" dirty="0">
                <a:effectLst>
                  <a:glow rad="228600">
                    <a:schemeClr val="accent5">
                      <a:satMod val="175000"/>
                      <a:alpha val="40000"/>
                    </a:schemeClr>
                  </a:glow>
                </a:effectLst>
              </a:rPr>
              <a:t>labor unions</a:t>
            </a:r>
            <a:r>
              <a:rPr lang="en-US" dirty="0"/>
              <a:t>, government agencies, and the public, because all these groups have supplied money to the business or have some other interest in the business that will be served by information about its financial position and operating results.</a:t>
            </a:r>
          </a:p>
        </p:txBody>
      </p:sp>
      <p:sp>
        <p:nvSpPr>
          <p:cNvPr id="3" name="Rectangle 2"/>
          <p:cNvSpPr/>
          <p:nvPr/>
        </p:nvSpPr>
        <p:spPr>
          <a:xfrm>
            <a:off x="549729" y="2667000"/>
            <a:ext cx="8153399" cy="1477328"/>
          </a:xfrm>
          <a:prstGeom prst="rect">
            <a:avLst/>
          </a:prstGeom>
        </p:spPr>
        <p:txBody>
          <a:bodyPr wrap="square">
            <a:spAutoFit/>
          </a:bodyPr>
          <a:lstStyle/>
          <a:p>
            <a:pPr algn="justLow"/>
            <a:r>
              <a:rPr lang="en-US" dirty="0"/>
              <a:t>A labor union, for example, needs to be informed on a company’s </a:t>
            </a:r>
            <a:r>
              <a:rPr lang="en-US" dirty="0">
                <a:effectLst>
                  <a:glow rad="228600">
                    <a:schemeClr val="accent5">
                      <a:satMod val="175000"/>
                      <a:alpha val="40000"/>
                    </a:schemeClr>
                  </a:glow>
                </a:effectLst>
              </a:rPr>
              <a:t>financial strength </a:t>
            </a:r>
            <a:r>
              <a:rPr lang="en-US" dirty="0"/>
              <a:t>and profits before beginning negotiations for a new labor contract. Remember that every individual as well as every business must make economic decisions about the future. Therefore, everyone needs some understanding of accounting as a basis for making sound decisions.</a:t>
            </a:r>
          </a:p>
        </p:txBody>
      </p:sp>
      <p:sp>
        <p:nvSpPr>
          <p:cNvPr id="4" name="Rectangle 3"/>
          <p:cNvSpPr/>
          <p:nvPr/>
        </p:nvSpPr>
        <p:spPr>
          <a:xfrm>
            <a:off x="549729" y="4495800"/>
            <a:ext cx="8153399" cy="923330"/>
          </a:xfrm>
          <a:prstGeom prst="rect">
            <a:avLst/>
          </a:prstGeom>
        </p:spPr>
        <p:txBody>
          <a:bodyPr wrap="square">
            <a:spAutoFit/>
          </a:bodyPr>
          <a:lstStyle/>
          <a:p>
            <a:pPr algn="justLow"/>
            <a:r>
              <a:rPr lang="en-US" dirty="0"/>
              <a:t>To emphasize our basic concept, the goal of the accounting system is to provide useful information to decision makers. Thus accounting is the connecting link between decision makers and business operations.</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02812473"/>
      </p:ext>
    </p:extLst>
  </p:cSld>
  <p:clrMapOvr>
    <a:masterClrMapping/>
  </p:clrMapOvr>
  <mc:AlternateContent xmlns:mc="http://schemas.openxmlformats.org/markup-compatibility/2006" xmlns:p14="http://schemas.microsoft.com/office/powerpoint/2010/main">
    <mc:Choice Requires="p14">
      <p:transition spd="slow" p14:dur="2000" advTm="203525"/>
    </mc:Choice>
    <mc:Fallback xmlns="">
      <p:transition spd="slow" advTm="203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8"/>
                </p:tgtEl>
              </p:cMediaNode>
            </p:audio>
          </p:childTnLst>
        </p:cTn>
      </p:par>
    </p:tnLst>
    <p:bldLst>
      <p:bldP spid="2" grpId="0"/>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762000"/>
            <a:ext cx="8229600" cy="1477328"/>
          </a:xfrm>
          <a:prstGeom prst="rect">
            <a:avLst/>
          </a:prstGeom>
        </p:spPr>
        <p:txBody>
          <a:bodyPr wrap="square">
            <a:spAutoFit/>
          </a:bodyPr>
          <a:lstStyle/>
          <a:p>
            <a:pPr algn="justLow"/>
            <a:r>
              <a:rPr lang="en-US" b="1" dirty="0"/>
              <a:t>Accounting </a:t>
            </a:r>
            <a:r>
              <a:rPr lang="en-US" b="1" dirty="0" smtClean="0"/>
              <a:t>Profession</a:t>
            </a:r>
          </a:p>
          <a:p>
            <a:pPr algn="justLow"/>
            <a:r>
              <a:rPr lang="en-US" dirty="0"/>
              <a:t>With an appreciation of what accounting is, you can now begin to understand what an accountant does. The profession of accounting covers four major areas: (1) </a:t>
            </a:r>
            <a:r>
              <a:rPr lang="en-US" dirty="0">
                <a:effectLst>
                  <a:glow rad="228600">
                    <a:schemeClr val="accent5">
                      <a:satMod val="175000"/>
                      <a:alpha val="40000"/>
                    </a:schemeClr>
                  </a:glow>
                </a:effectLst>
              </a:rPr>
              <a:t>private accounting</a:t>
            </a:r>
            <a:r>
              <a:rPr lang="en-US" dirty="0"/>
              <a:t>, (2) </a:t>
            </a:r>
            <a:r>
              <a:rPr lang="en-US" dirty="0">
                <a:effectLst>
                  <a:glow rad="228600">
                    <a:schemeClr val="accent5">
                      <a:satMod val="175000"/>
                      <a:alpha val="40000"/>
                    </a:schemeClr>
                  </a:glow>
                </a:effectLst>
              </a:rPr>
              <a:t>public accounting</a:t>
            </a:r>
            <a:r>
              <a:rPr lang="en-US" dirty="0"/>
              <a:t>, (3) </a:t>
            </a:r>
            <a:r>
              <a:rPr lang="en-US" dirty="0">
                <a:effectLst>
                  <a:glow rad="228600">
                    <a:schemeClr val="accent5">
                      <a:satMod val="175000"/>
                      <a:alpha val="40000"/>
                    </a:schemeClr>
                  </a:glow>
                </a:effectLst>
              </a:rPr>
              <a:t>governmental accounting</a:t>
            </a:r>
            <a:r>
              <a:rPr lang="en-US" dirty="0"/>
              <a:t>, and (4) teaching.</a:t>
            </a:r>
          </a:p>
        </p:txBody>
      </p:sp>
      <p:sp>
        <p:nvSpPr>
          <p:cNvPr id="3" name="Rectangle 2"/>
          <p:cNvSpPr/>
          <p:nvPr/>
        </p:nvSpPr>
        <p:spPr>
          <a:xfrm>
            <a:off x="457200" y="2514600"/>
            <a:ext cx="8229600" cy="1200329"/>
          </a:xfrm>
          <a:prstGeom prst="rect">
            <a:avLst/>
          </a:prstGeom>
        </p:spPr>
        <p:txBody>
          <a:bodyPr wrap="square">
            <a:spAutoFit/>
          </a:bodyPr>
          <a:lstStyle/>
          <a:p>
            <a:pPr algn="justLow"/>
            <a:r>
              <a:rPr lang="en-US" b="1" dirty="0"/>
              <a:t>Private accounting. </a:t>
            </a:r>
            <a:r>
              <a:rPr lang="en-US" dirty="0"/>
              <a:t>Simply stated, accountant in private accounting works with the accounting system of a specific entity, usually a business firm. The </a:t>
            </a:r>
            <a:r>
              <a:rPr lang="en-US" dirty="0">
                <a:effectLst/>
              </a:rPr>
              <a:t>chief accounting officer </a:t>
            </a:r>
            <a:r>
              <a:rPr lang="en-US" dirty="0"/>
              <a:t>of a business is usually called the controller, in recognition of the use of accounting data to control business operations.</a:t>
            </a:r>
          </a:p>
        </p:txBody>
      </p:sp>
      <p:sp>
        <p:nvSpPr>
          <p:cNvPr id="4" name="Rectangle 3"/>
          <p:cNvSpPr/>
          <p:nvPr/>
        </p:nvSpPr>
        <p:spPr>
          <a:xfrm>
            <a:off x="457200" y="4267200"/>
            <a:ext cx="8229600" cy="1754326"/>
          </a:xfrm>
          <a:prstGeom prst="rect">
            <a:avLst/>
          </a:prstGeom>
        </p:spPr>
        <p:txBody>
          <a:bodyPr wrap="square">
            <a:spAutoFit/>
          </a:bodyPr>
          <a:lstStyle/>
          <a:p>
            <a:pPr algn="justLow"/>
            <a:r>
              <a:rPr lang="en-US" dirty="0"/>
              <a:t>The controller manages the work of the </a:t>
            </a:r>
            <a:r>
              <a:rPr lang="en-US" dirty="0">
                <a:effectLst>
                  <a:glow rad="228600">
                    <a:schemeClr val="accent5">
                      <a:satMod val="175000"/>
                      <a:alpha val="40000"/>
                    </a:schemeClr>
                  </a:glow>
                </a:effectLst>
              </a:rPr>
              <a:t>accounting staff</a:t>
            </a:r>
            <a:r>
              <a:rPr lang="en-US" dirty="0"/>
              <a:t>. He or she is also a part of the top management team charged with the task of running the business setting its objectives, and seeing that these objectives are met. In a large business, accountant’s work may be divided into such areas as </a:t>
            </a:r>
            <a:r>
              <a:rPr lang="en-US" dirty="0">
                <a:effectLst>
                  <a:glow rad="228600">
                    <a:schemeClr val="accent5">
                      <a:satMod val="175000"/>
                      <a:alpha val="40000"/>
                    </a:schemeClr>
                  </a:glow>
                </a:effectLst>
              </a:rPr>
              <a:t>financial accounting</a:t>
            </a:r>
            <a:r>
              <a:rPr lang="en-US" dirty="0"/>
              <a:t>, </a:t>
            </a:r>
            <a:r>
              <a:rPr lang="en-US" dirty="0">
                <a:effectLst>
                  <a:glow rad="228600">
                    <a:schemeClr val="accent5">
                      <a:satMod val="175000"/>
                      <a:alpha val="40000"/>
                    </a:schemeClr>
                  </a:glow>
                </a:effectLst>
              </a:rPr>
              <a:t>internal auditing</a:t>
            </a:r>
            <a:r>
              <a:rPr lang="en-US" dirty="0"/>
              <a:t>, </a:t>
            </a:r>
            <a:r>
              <a:rPr lang="en-US" dirty="0">
                <a:effectLst>
                  <a:glow rad="228600">
                    <a:schemeClr val="accent5">
                      <a:satMod val="175000"/>
                      <a:alpha val="40000"/>
                    </a:schemeClr>
                  </a:glow>
                </a:effectLst>
              </a:rPr>
              <a:t>tax accounting</a:t>
            </a:r>
            <a:r>
              <a:rPr lang="en-US" dirty="0"/>
              <a:t>, </a:t>
            </a:r>
            <a:r>
              <a:rPr lang="en-US" dirty="0">
                <a:effectLst>
                  <a:glow rad="228600">
                    <a:schemeClr val="accent5">
                      <a:satMod val="175000"/>
                      <a:alpha val="40000"/>
                    </a:schemeClr>
                  </a:glow>
                </a:effectLst>
              </a:rPr>
              <a:t>cost accounting</a:t>
            </a:r>
            <a:r>
              <a:rPr lang="en-US" dirty="0"/>
              <a:t>, forecasting, and </a:t>
            </a:r>
            <a:r>
              <a:rPr lang="en-US" dirty="0">
                <a:effectLst>
                  <a:glow rad="228600">
                    <a:schemeClr val="accent5">
                      <a:satMod val="175000"/>
                      <a:alpha val="40000"/>
                    </a:schemeClr>
                  </a:glow>
                </a:effectLst>
              </a:rPr>
              <a:t>management accounting</a:t>
            </a:r>
            <a:r>
              <a:rPr lang="en-US" dirty="0"/>
              <a:t>.</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726569062"/>
      </p:ext>
    </p:extLst>
  </p:cSld>
  <p:clrMapOvr>
    <a:masterClrMapping/>
  </p:clrMapOvr>
  <mc:AlternateContent xmlns:mc="http://schemas.openxmlformats.org/markup-compatibility/2006" xmlns:p14="http://schemas.microsoft.com/office/powerpoint/2010/main">
    <mc:Choice Requires="p14">
      <p:transition spd="slow" p14:dur="2000" advTm="187926"/>
    </mc:Choice>
    <mc:Fallback xmlns="">
      <p:transition spd="slow" advTm="1879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7"/>
                </p:tgtEl>
              </p:cMediaNode>
            </p:audio>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219200"/>
            <a:ext cx="8229600" cy="1754326"/>
          </a:xfrm>
          <a:prstGeom prst="rect">
            <a:avLst/>
          </a:prstGeom>
        </p:spPr>
        <p:txBody>
          <a:bodyPr wrap="square">
            <a:spAutoFit/>
          </a:bodyPr>
          <a:lstStyle/>
          <a:p>
            <a:pPr algn="justLow"/>
            <a:r>
              <a:rPr lang="en-US" b="1" dirty="0"/>
              <a:t>Public accounting. </a:t>
            </a:r>
            <a:r>
              <a:rPr lang="en-US" dirty="0"/>
              <a:t>The certified public accounting- usually referred to by the initials CPA- offers a variety of accounting services to the public, in much the same way as a lawyer, an architect or a physician does. CPA firms vary in size from one person practices to large, international organizations with several thousand professional accountants. The CPA certificate is a license to practice granted by the state on the basis of an examination and evidence of practical experience.</a:t>
            </a:r>
          </a:p>
        </p:txBody>
      </p:sp>
      <p:sp>
        <p:nvSpPr>
          <p:cNvPr id="3" name="Rectangle 2"/>
          <p:cNvSpPr/>
          <p:nvPr/>
        </p:nvSpPr>
        <p:spPr>
          <a:xfrm>
            <a:off x="504371" y="3657600"/>
            <a:ext cx="8229600" cy="1754326"/>
          </a:xfrm>
          <a:prstGeom prst="rect">
            <a:avLst/>
          </a:prstGeom>
        </p:spPr>
        <p:txBody>
          <a:bodyPr wrap="square">
            <a:spAutoFit/>
          </a:bodyPr>
          <a:lstStyle/>
          <a:p>
            <a:pPr algn="justLow"/>
            <a:r>
              <a:rPr lang="en-US" dirty="0"/>
              <a:t>The principal function of CPAs is auditing. Persons outside the business, such as bankers and inventors attach great importance to the </a:t>
            </a:r>
            <a:r>
              <a:rPr lang="en-US" dirty="0">
                <a:effectLst>
                  <a:glow rad="228600">
                    <a:schemeClr val="accent5">
                      <a:satMod val="175000"/>
                      <a:alpha val="40000"/>
                    </a:schemeClr>
                  </a:glow>
                </a:effectLst>
              </a:rPr>
              <a:t>annual audit report </a:t>
            </a:r>
            <a:r>
              <a:rPr lang="en-US" dirty="0"/>
              <a:t>by the CPA firm. Many CPA firms offer their clients a wide range management consulting services like studying the feasibility of installing a computer-based accounting system, of introducing a new product line, or of merging with another company.</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04930723"/>
      </p:ext>
    </p:extLst>
  </p:cSld>
  <p:clrMapOvr>
    <a:masterClrMapping/>
  </p:clrMapOvr>
  <mc:AlternateContent xmlns:mc="http://schemas.openxmlformats.org/markup-compatibility/2006" xmlns:p14="http://schemas.microsoft.com/office/powerpoint/2010/main">
    <mc:Choice Requires="p14">
      <p:transition spd="slow" p14:dur="2000" advTm="189135"/>
    </mc:Choice>
    <mc:Fallback xmlns="">
      <p:transition spd="slow" advTm="189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1443841"/>
            <a:ext cx="8153400" cy="2308324"/>
          </a:xfrm>
          <a:prstGeom prst="rect">
            <a:avLst/>
          </a:prstGeom>
        </p:spPr>
        <p:txBody>
          <a:bodyPr wrap="square">
            <a:spAutoFit/>
          </a:bodyPr>
          <a:lstStyle/>
          <a:p>
            <a:pPr algn="justLow"/>
            <a:r>
              <a:rPr lang="en-US" b="1" dirty="0"/>
              <a:t>Governmental Accounting</a:t>
            </a:r>
            <a:r>
              <a:rPr lang="en-US" dirty="0"/>
              <a:t>. Government officials rely on accounting information to help them direct the affairs of their agencies just as do the executives of </a:t>
            </a:r>
            <a:r>
              <a:rPr lang="en-US" dirty="0">
                <a:effectLst>
                  <a:glow rad="228600">
                    <a:schemeClr val="accent5">
                      <a:satMod val="175000"/>
                      <a:alpha val="40000"/>
                    </a:schemeClr>
                  </a:glow>
                </a:effectLst>
              </a:rPr>
              <a:t>corporations</a:t>
            </a:r>
            <a:r>
              <a:rPr lang="en-US" dirty="0"/>
              <a:t>. However, accounting for </a:t>
            </a:r>
            <a:r>
              <a:rPr lang="en-US" dirty="0">
                <a:effectLst>
                  <a:glow rad="228600">
                    <a:schemeClr val="accent5">
                      <a:satMod val="175000"/>
                      <a:alpha val="40000"/>
                    </a:schemeClr>
                  </a:glow>
                </a:effectLst>
              </a:rPr>
              <a:t>governmental activities </a:t>
            </a:r>
            <a:r>
              <a:rPr lang="en-US" dirty="0"/>
              <a:t>requires a somewhat different approach because the objective of earning a profit is absent from government agencies. Every agency of government at every level must have accountants in order to carry out its responsibilities. Universities, hospitals, and other </a:t>
            </a:r>
            <a:r>
              <a:rPr lang="en-US" dirty="0">
                <a:effectLst>
                  <a:glow rad="228600">
                    <a:schemeClr val="accent5">
                      <a:satMod val="175000"/>
                      <a:alpha val="40000"/>
                    </a:schemeClr>
                  </a:glow>
                </a:effectLst>
              </a:rPr>
              <a:t>not-for-profit institutions </a:t>
            </a:r>
            <a:r>
              <a:rPr lang="en-US" dirty="0"/>
              <a:t>also follow a pattern of accounting that is similar to governmental accounting.</a:t>
            </a:r>
          </a:p>
        </p:txBody>
      </p:sp>
      <p:sp>
        <p:nvSpPr>
          <p:cNvPr id="3" name="Rectangle 2"/>
          <p:cNvSpPr/>
          <p:nvPr/>
        </p:nvSpPr>
        <p:spPr>
          <a:xfrm>
            <a:off x="533400" y="4167664"/>
            <a:ext cx="8153400" cy="1477328"/>
          </a:xfrm>
          <a:prstGeom prst="rect">
            <a:avLst/>
          </a:prstGeom>
        </p:spPr>
        <p:txBody>
          <a:bodyPr wrap="square">
            <a:spAutoFit/>
          </a:bodyPr>
          <a:lstStyle/>
          <a:p>
            <a:pPr algn="justLow"/>
            <a:r>
              <a:rPr lang="en-US" b="1" dirty="0"/>
              <a:t>Teaching. </a:t>
            </a:r>
            <a:r>
              <a:rPr lang="en-US" dirty="0"/>
              <a:t>For some reason, almost any discussion regarding the role of the accounting excludes the teaching profession. Nevertheless, if it were not for the accounting professor, there would never be enough accountants to fulfill the needs of society for financial information. The teaching profession provides an opportunity to guide individuals toward a satisfying career.</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66978294"/>
      </p:ext>
    </p:extLst>
  </p:cSld>
  <p:clrMapOvr>
    <a:masterClrMapping/>
  </p:clrMapOvr>
  <mc:AlternateContent xmlns:mc="http://schemas.openxmlformats.org/markup-compatibility/2006" xmlns:p14="http://schemas.microsoft.com/office/powerpoint/2010/main">
    <mc:Choice Requires="p14">
      <p:transition spd="slow" p14:dur="2000" advTm="181838"/>
    </mc:Choice>
    <mc:Fallback xmlns="">
      <p:transition spd="slow" advTm="181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2" grpId="0"/>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6|1|34.7"/>
</p:tagLst>
</file>

<file path=ppt/tags/tag2.xml><?xml version="1.0" encoding="utf-8"?>
<p:tagLst xmlns:a="http://schemas.openxmlformats.org/drawingml/2006/main" xmlns:r="http://schemas.openxmlformats.org/officeDocument/2006/relationships" xmlns:p="http://schemas.openxmlformats.org/presentationml/2006/main">
  <p:tag name="TIMING" val="|0.6|47|56.5|38|53"/>
</p:tagLst>
</file>

<file path=ppt/tags/tag3.xml><?xml version="1.0" encoding="utf-8"?>
<p:tagLst xmlns:a="http://schemas.openxmlformats.org/drawingml/2006/main" xmlns:r="http://schemas.openxmlformats.org/officeDocument/2006/relationships" xmlns:p="http://schemas.openxmlformats.org/presentationml/2006/main">
  <p:tag name="TIMING" val="|0.5|45.7|69|39.9"/>
</p:tagLst>
</file>

<file path=ppt/tags/tag4.xml><?xml version="1.0" encoding="utf-8"?>
<p:tagLst xmlns:a="http://schemas.openxmlformats.org/drawingml/2006/main" xmlns:r="http://schemas.openxmlformats.org/officeDocument/2006/relationships" xmlns:p="http://schemas.openxmlformats.org/presentationml/2006/main">
  <p:tag name="TIMING" val="|0.8|81.3|77.8"/>
</p:tagLst>
</file>

<file path=ppt/tags/tag5.xml><?xml version="1.0" encoding="utf-8"?>
<p:tagLst xmlns:a="http://schemas.openxmlformats.org/drawingml/2006/main" xmlns:r="http://schemas.openxmlformats.org/officeDocument/2006/relationships" xmlns:p="http://schemas.openxmlformats.org/presentationml/2006/main">
  <p:tag name="TIMING" val="|0.9|45.4|65.5"/>
</p:tagLst>
</file>

<file path=ppt/tags/tag6.xml><?xml version="1.0" encoding="utf-8"?>
<p:tagLst xmlns:a="http://schemas.openxmlformats.org/drawingml/2006/main" xmlns:r="http://schemas.openxmlformats.org/officeDocument/2006/relationships" xmlns:p="http://schemas.openxmlformats.org/presentationml/2006/main">
  <p:tag name="TIMING" val="|0.4|95"/>
</p:tagLst>
</file>

<file path=ppt/tags/tag7.xml><?xml version="1.0" encoding="utf-8"?>
<p:tagLst xmlns:a="http://schemas.openxmlformats.org/drawingml/2006/main" xmlns:r="http://schemas.openxmlformats.org/officeDocument/2006/relationships" xmlns:p="http://schemas.openxmlformats.org/presentationml/2006/main">
  <p:tag name="TIMING" val="|0.6|113.9"/>
</p:tagLst>
</file>

<file path=ppt/theme/theme1.xml><?xml version="1.0" encoding="utf-8"?>
<a:theme xmlns:a="http://schemas.openxmlformats.org/drawingml/2006/main" name="Slipstream">
  <a:themeElements>
    <a:clrScheme name="Thatch">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Slipstream">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688</TotalTime>
  <Words>1106</Words>
  <Application>Microsoft Office PowerPoint</Application>
  <PresentationFormat>On-screen Show (4:3)</PresentationFormat>
  <Paragraphs>31</Paragraphs>
  <Slides>11</Slides>
  <Notes>1</Notes>
  <HiddenSlides>1</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Calibri</vt:lpstr>
      <vt:lpstr>Georgia</vt:lpstr>
      <vt:lpstr>Tahoma</vt:lpstr>
      <vt:lpstr>Trebuchet MS</vt:lpstr>
      <vt:lpstr>Slipstream</vt:lpstr>
      <vt:lpstr> بسمه تعالی    دانشکده فنی و حرفه ای الزهرا شیراز     فایل ارائه محازی درس زبان فنی    استاد مربوطه: اسما مدایم زاده   ترم بهمن 98        </vt:lpstr>
      <vt:lpstr>Unit 1  Section One Reading Comperhension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  interpret                                                                                                        تفسیر       *  financial information                                                                   اطلاعات مالی *  organization                                                                                               سازمان * transactions                                                                                               معاملات *  interpreting the results                                                                   تفسیر نتایج *  bookkeeping                                                                                          دفترداری *  decision making                                                               تصمیم گیری * accounting systems     سیستم های حسابداری                                    *  audits                                                                                                  حسابرسان * forecasts                                                                                                   پیش بینی *  income tax work                                                                         مالیات بر درآمد * economic entity                                                               واحد اقتصادی * profitability                                                                                             سودآوری    *  cash position                                                                          وضعیت نقدیندگی                                                                                * non financial information                                                     اطلاعات غیرمالی * management information system                    سیستم حسابداری مدیریت    * decision makers                                                                         تصمیم گیرندگان * outsiders                                                      استفاده کنندگان برون سازمانی *  owners                                                                                                          مالکان  </vt:lpstr>
      <vt:lpstr>*  creditors                                                                                                      اعتباردهندگان *  labor unions                                                                                   اتحادیه های کارگری *  investors                                                                                                     سرمایه گذاران * Financial strength                                                          توان و قدرت مالی                                          * private accounting                                                    حسابداری خصوصی * public accounting                                                        حسابداری عمومی *  governmental accounting                                             حسابداری دولتی *  accounting staff                                                        کارمندان حسابداری * financial accounting                                                        حسابداری مالی * internal auditing                                                           حسابرسی داخلی * tax accounting                                                             حسابداری مالیاتی *  cost accounting                                حسابداری بهای تمام شده (صنعتی) * management accounting                                               حسابداری مدیریت * annual audit report                                          گزارش سالانه حسابرسی * corporations                                                             شرکت های سهامی * governmental activities                                               فعالیت های دولتی *  not-for-profit institutions                                       موسسات غیرانتفاعی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Need for Accounting</dc:title>
  <dc:creator>Hp</dc:creator>
  <cp:lastModifiedBy>Windows User</cp:lastModifiedBy>
  <cp:revision>50</cp:revision>
  <dcterms:created xsi:type="dcterms:W3CDTF">2020-03-17T08:32:15Z</dcterms:created>
  <dcterms:modified xsi:type="dcterms:W3CDTF">2020-03-18T09:22:00Z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