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48" r:id="rId2"/>
  </p:sldMasterIdLst>
  <p:sldIdLst>
    <p:sldId id="257" r:id="rId3"/>
    <p:sldId id="258" r:id="rId4"/>
    <p:sldId id="259" r:id="rId5"/>
    <p:sldId id="268" r:id="rId6"/>
    <p:sldId id="269" r:id="rId7"/>
    <p:sldId id="270" r:id="rId8"/>
    <p:sldId id="271" r:id="rId9"/>
    <p:sldId id="272" r:id="rId10"/>
    <p:sldId id="27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BF65A-4FFD-4029-9AE2-4AEF0F2F6862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981F9-0A38-44CD-9DB2-8BB7C36375DE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BC0C-899E-4A08-9247-6A9E8D221193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7A74B-5EB1-4964-9E65-152C2C470A6F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E32714-38F8-4F0E-A4FA-E5FA9AED66D0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1834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1418-D69A-4D21-9B41-F06CEF1F3F32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E174-B221-4595-ABB2-595D16CA9C83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1BFBB-3B05-4458-A4DE-153E5DB50D9A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A25B-3142-4459-9FF2-0B32B6D60425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91F5D-36E9-4E64-954D-F470813C8B8E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EC86D-5389-4D8E-8B64-793359D9A15E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7084-A344-4E36-836C-1DC0DAE9C98E}" type="slidenum">
              <a:rPr lang="ar-SA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96521F2-1ADE-41B8-ADF5-329A830B971B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05B4C8B-0438-43E7-936B-EDB02A1924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4" name="Rectangle 4"/>
          <p:cNvSpPr>
            <a:spLocks noChangeArrowheads="1"/>
          </p:cNvSpPr>
          <p:nvPr/>
        </p:nvSpPr>
        <p:spPr bwMode="auto">
          <a:xfrm>
            <a:off x="250825" y="10620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>
              <a:spcBef>
                <a:spcPct val="0"/>
              </a:spcBef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algn="r">
              <a:lnSpc>
                <a:spcPct val="140000"/>
              </a:lnSpc>
            </a:pPr>
            <a:r>
              <a:rPr lang="fa-IR" altLang="zh-CN" sz="3200" b="1" dirty="0">
                <a:cs typeface="B Titr" pitchFamily="2" charset="-78"/>
              </a:rPr>
              <a:t>فصل </a:t>
            </a:r>
            <a:r>
              <a:rPr lang="fa-IR" altLang="zh-CN" sz="3200" b="1" dirty="0" smtClean="0">
                <a:cs typeface="B Titr" pitchFamily="2" charset="-78"/>
              </a:rPr>
              <a:t>اول</a:t>
            </a:r>
            <a:r>
              <a:rPr lang="fa-IR" altLang="zh-CN" sz="3200" b="1" dirty="0">
                <a:cs typeface="B Zar" pitchFamily="2" charset="-78"/>
              </a:rPr>
              <a:t/>
            </a:r>
            <a:br>
              <a:rPr lang="fa-IR" altLang="zh-CN" sz="3200" b="1" dirty="0">
                <a:cs typeface="B Zar" pitchFamily="2" charset="-78"/>
              </a:rPr>
            </a:br>
            <a:r>
              <a:rPr lang="fa-IR" altLang="zh-CN" sz="3200" b="1" dirty="0">
                <a:cs typeface="B Zar" pitchFamily="2" charset="-78"/>
              </a:rPr>
              <a:t>                        </a:t>
            </a:r>
            <a:r>
              <a:rPr lang="fa-IR" altLang="zh-CN" sz="3200" dirty="0">
                <a:latin typeface="Arial"/>
                <a:cs typeface="B Esfehan" pitchFamily="2" charset="-78"/>
              </a:rPr>
              <a:t>« هزینه یابی استاندارد »</a:t>
            </a:r>
            <a:r>
              <a:rPr lang="fa-IR" altLang="zh-CN" sz="3200" b="1" dirty="0">
                <a:cs typeface="B Zar" pitchFamily="2" charset="-78"/>
              </a:rPr>
              <a:t/>
            </a:r>
            <a:br>
              <a:rPr lang="fa-IR" altLang="zh-CN" sz="3200" b="1" dirty="0">
                <a:cs typeface="B Zar" pitchFamily="2" charset="-78"/>
              </a:rPr>
            </a:br>
            <a:endParaRPr lang="en-US" altLang="en-US" sz="3200" b="1" dirty="0">
              <a:cs typeface="B Zar" pitchFamily="2" charset="-78"/>
            </a:endParaRPr>
          </a:p>
        </p:txBody>
      </p:sp>
      <p:sp>
        <p:nvSpPr>
          <p:cNvPr id="614405" name="Rectangle 5"/>
          <p:cNvSpPr>
            <a:spLocks noChangeArrowheads="1"/>
          </p:cNvSpPr>
          <p:nvPr/>
        </p:nvSpPr>
        <p:spPr bwMode="auto">
          <a:xfrm>
            <a:off x="107950" y="2574925"/>
            <a:ext cx="8291513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algn="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marL="990600" indent="-533400" algn="r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marL="1371600" indent="-457200" algn="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marL="1752600" indent="-381000" algn="r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marL="2209800" indent="-381000" algn="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2667000" indent="-381000" algn="r" rtl="1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3124200" indent="-381000" algn="r" rtl="1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3581400" indent="-381000" algn="r" rtl="1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4038600" indent="-381000" algn="r" rtl="1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fa-IR" altLang="zh-CN" b="1" dirty="0">
                <a:cs typeface="B Zar" pitchFamily="2" charset="-78"/>
              </a:rPr>
              <a:t>هدف های فراگیری آشنایی با :</a:t>
            </a:r>
          </a:p>
          <a:p>
            <a:pPr>
              <a:buFont typeface="Wingdings" pitchFamily="2" charset="2"/>
              <a:buNone/>
            </a:pPr>
            <a:endParaRPr lang="fa-IR" altLang="zh-CN" dirty="0">
              <a:effectLst/>
              <a:cs typeface="B Zar" pitchFamily="2" charset="-78"/>
            </a:endParaRPr>
          </a:p>
          <a:p>
            <a:r>
              <a:rPr lang="fa-IR" altLang="zh-CN" dirty="0">
                <a:effectLst/>
                <a:cs typeface="B Zar" pitchFamily="2" charset="-78"/>
              </a:rPr>
              <a:t>مفاهیم کلی هزینه یابی استاندارد </a:t>
            </a:r>
          </a:p>
          <a:p>
            <a:r>
              <a:rPr lang="fa-IR" altLang="zh-CN" dirty="0">
                <a:effectLst/>
                <a:cs typeface="B Zar" pitchFamily="2" charset="-78"/>
              </a:rPr>
              <a:t>انحرافات مواد ، دستمزد و سربار از استانداردها </a:t>
            </a:r>
          </a:p>
          <a:p>
            <a:r>
              <a:rPr lang="fa-IR" altLang="zh-CN" dirty="0">
                <a:effectLst/>
                <a:cs typeface="B Zar" pitchFamily="2" charset="-78"/>
              </a:rPr>
              <a:t>انحرافات  نرخ ، ترکیب و بازده مواد</a:t>
            </a:r>
          </a:p>
          <a:p>
            <a:r>
              <a:rPr lang="fa-IR" altLang="zh-CN" dirty="0">
                <a:effectLst/>
                <a:cs typeface="B Zar" pitchFamily="2" charset="-78"/>
              </a:rPr>
              <a:t>انحرافات نرخ ، ترکیب و بازده دستمزد</a:t>
            </a:r>
            <a:endParaRPr lang="en-US" altLang="en-US" dirty="0">
              <a:effectLst/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384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5"/>
    </mc:Choice>
    <mc:Fallback>
      <p:transition spd="slow" advTm="3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14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4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6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95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44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3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476250"/>
            <a:ext cx="8229600" cy="5905500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40000"/>
              </a:lnSpc>
              <a:buClr>
                <a:srgbClr val="00FFFF"/>
              </a:buClr>
              <a:buFont typeface="Wingdings" pitchFamily="2" charset="2"/>
              <a:buChar char="ü"/>
            </a:pPr>
            <a:r>
              <a:rPr lang="fa-IR" altLang="zh-CN" sz="2400" b="1" dirty="0">
                <a:effectLst/>
                <a:cs typeface="B Zar" pitchFamily="2" charset="-78"/>
              </a:rPr>
              <a:t>مفهوم هزینه استاندارد :</a:t>
            </a:r>
          </a:p>
          <a:p>
            <a:pPr algn="r" rtl="1">
              <a:lnSpc>
                <a:spcPct val="140000"/>
              </a:lnSpc>
              <a:buFont typeface="Wingdings" pitchFamily="2" charset="2"/>
              <a:buNone/>
            </a:pPr>
            <a:r>
              <a:rPr lang="fa-IR" altLang="zh-CN" sz="2200" dirty="0">
                <a:effectLst/>
                <a:cs typeface="B Zar" pitchFamily="2" charset="-78"/>
              </a:rPr>
              <a:t>هزینه استاندارد عبارت است از هزینه تولید یک واحد محصول بر اساس مشخصات استاندارد مواد ، دستمزد و سربار ساخت . بطور کلی استاندارد ها به دو دسته تقسیم می شود : </a:t>
            </a:r>
          </a:p>
          <a:p>
            <a:pPr algn="r" rtl="1">
              <a:lnSpc>
                <a:spcPct val="140000"/>
              </a:lnSpc>
              <a:buFont typeface="Wingdings" pitchFamily="2" charset="2"/>
              <a:buNone/>
            </a:pPr>
            <a:r>
              <a:rPr lang="fa-IR" altLang="zh-CN" sz="2200" dirty="0">
                <a:effectLst/>
                <a:cs typeface="B Zar" pitchFamily="2" charset="-78"/>
              </a:rPr>
              <a:t>الف – استانداردهای اساسی . که ثابت و دائمی هستند و تا زمانیکه روش ساخت کالا تغییر نکند ، تغییر نمی یابند . مثل ، مواد مورد نیاز برای تولید یک واحد محصول و یا زمان استاندارد برای تولید یک واحد محصول . </a:t>
            </a:r>
          </a:p>
          <a:p>
            <a:pPr algn="r" rtl="1">
              <a:lnSpc>
                <a:spcPct val="140000"/>
              </a:lnSpc>
              <a:buFont typeface="Wingdings" pitchFamily="2" charset="2"/>
              <a:buNone/>
            </a:pPr>
            <a:r>
              <a:rPr lang="fa-IR" altLang="zh-CN" sz="2200" dirty="0">
                <a:effectLst/>
                <a:cs typeface="B Zar" pitchFamily="2" charset="-78"/>
              </a:rPr>
              <a:t>ب – استانداردهای جاری که برای دوره کوتاه مدت هستند مانند هزینه نرخ مواد ، نرخ دستمزد و سربار . در هزینه یابی استاندارد از هزینه های مواد ، دستمزد و سربار استاندارد برای قیمت تمام شده محصول استفاده می شود و از طریق مقایسه هزینه های واقعی با هزینه های استاندارد ، انحرافات تعیین و تجزیه و تحلیل می شود . </a:t>
            </a:r>
          </a:p>
          <a:p>
            <a:pPr algn="r" rtl="1">
              <a:lnSpc>
                <a:spcPct val="140000"/>
              </a:lnSpc>
            </a:pPr>
            <a:r>
              <a:rPr lang="fa-IR" altLang="zh-CN" sz="2200" dirty="0">
                <a:effectLst/>
                <a:cs typeface="B Zar" pitchFamily="2" charset="-78"/>
              </a:rPr>
              <a:t>در صورتیکه هزینه های واقعی کمتر از هزینه های استاندارد باشد انحراف مساعد ، و در غیر این صورت انحراف نامساعد نامیده می شود . </a:t>
            </a:r>
          </a:p>
        </p:txBody>
      </p:sp>
    </p:spTree>
    <p:extLst>
      <p:ext uri="{BB962C8B-B14F-4D97-AF65-F5344CB8AC3E}">
        <p14:creationId xmlns:p14="http://schemas.microsoft.com/office/powerpoint/2010/main" val="279594308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5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54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3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60363"/>
            <a:ext cx="8229600" cy="6237287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20000"/>
              </a:lnSpc>
              <a:buFont typeface="Wingdings" pitchFamily="2" charset="2"/>
              <a:buNone/>
            </a:pPr>
            <a:r>
              <a:rPr lang="fa-IR" altLang="zh-CN" sz="2400" b="1" dirty="0">
                <a:effectLst/>
                <a:cs typeface="B Zar" pitchFamily="2" charset="-78"/>
              </a:rPr>
              <a:t>انحرافات مواد اولیه :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None/>
            </a:pPr>
            <a:r>
              <a:rPr lang="fa-IR" altLang="zh-CN" sz="2400" dirty="0">
                <a:effectLst/>
                <a:cs typeface="B Zar" pitchFamily="2" charset="-78"/>
              </a:rPr>
              <a:t>انحراف کل مواد اولیه ، اختلاف بین هزینه  واقعی و استاندارد مواد مصرف شده است که به منظور تجزیه و تحلیل بیشتر و کمک  به هدف های سیستم کنترل مدیریت به دو جزء تقسیم می شود . به ترتیب زیر :</a:t>
            </a: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endParaRPr lang="fa-IR" altLang="zh-CN" sz="2400" dirty="0">
              <a:effectLst/>
              <a:cs typeface="B Zar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altLang="zh-CN" sz="2400" dirty="0">
                <a:effectLst/>
                <a:cs typeface="B Zar" pitchFamily="2" charset="-78"/>
              </a:rPr>
              <a:t>هزینه استاندارد مواد اولیه برای تولید واقعی                                      هزینه واقعی مواد اولیه </a:t>
            </a: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endParaRPr lang="fa-IR" altLang="zh-CN" sz="2400" dirty="0">
              <a:effectLst/>
              <a:cs typeface="B Zar" pitchFamily="2" charset="-78"/>
            </a:endParaRPr>
          </a:p>
          <a:p>
            <a:pPr algn="ctr" rtl="1">
              <a:lnSpc>
                <a:spcPct val="80000"/>
              </a:lnSpc>
              <a:buFont typeface="Wingdings" pitchFamily="2" charset="2"/>
              <a:buNone/>
            </a:pPr>
            <a:r>
              <a:rPr lang="fa-IR" altLang="zh-CN" sz="2400" dirty="0">
                <a:effectLst/>
                <a:cs typeface="B Zar" pitchFamily="2" charset="-78"/>
              </a:rPr>
              <a:t>انحراف کل مواد اولیه </a:t>
            </a:r>
            <a:endParaRPr lang="en-US" altLang="zh-CN" sz="2400" dirty="0">
              <a:effectLst/>
              <a:ea typeface="SimSun" pitchFamily="2" charset="-122"/>
              <a:cs typeface="B Zar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altLang="zh-CN" sz="2400" dirty="0" smtClean="0">
                <a:effectLst/>
                <a:ea typeface="SimSun" pitchFamily="2" charset="-122"/>
                <a:cs typeface="B Zar" pitchFamily="2" charset="-78"/>
              </a:rPr>
              <a:t> </a:t>
            </a:r>
            <a:r>
              <a:rPr lang="en-US" altLang="zh-CN" sz="2400" dirty="0">
                <a:effectLst/>
                <a:ea typeface="SimSun" pitchFamily="2" charset="-122"/>
                <a:cs typeface="B Zar" pitchFamily="2" charset="-78"/>
              </a:rPr>
              <a:t/>
            </a:r>
            <a:br>
              <a:rPr lang="en-US" altLang="zh-CN" sz="2400" dirty="0">
                <a:effectLst/>
                <a:ea typeface="SimSun" pitchFamily="2" charset="-122"/>
                <a:cs typeface="B Zar" pitchFamily="2" charset="-78"/>
              </a:rPr>
            </a:br>
            <a:r>
              <a:rPr lang="fa-IR" altLang="zh-CN" sz="2400" dirty="0">
                <a:effectLst/>
                <a:cs typeface="B Zar" pitchFamily="2" charset="-78"/>
              </a:rPr>
              <a:t>انحراف نرخ مواد مصرف شده                                            انحراف مصرف مواد اولیه </a:t>
            </a: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endParaRPr lang="en-US" altLang="zh-CN" sz="2400" dirty="0">
              <a:effectLst/>
              <a:ea typeface="SimSun" pitchFamily="2" charset="-122"/>
            </a:endParaRPr>
          </a:p>
          <a:p>
            <a:pPr algn="r" rtl="1">
              <a:lnSpc>
                <a:spcPct val="120000"/>
              </a:lnSpc>
              <a:buFont typeface="Wingdings" pitchFamily="2" charset="2"/>
              <a:buNone/>
            </a:pPr>
            <a:r>
              <a:rPr lang="fa-IR" altLang="zh-CN" sz="2200" dirty="0">
                <a:effectLst/>
                <a:cs typeface="B Zar" pitchFamily="2" charset="-78"/>
              </a:rPr>
              <a:t>(نرخ واقعی مواد – نرخ استاندارد مواد) مواد اولیه مصرف شده = انحراف نرخ مواد مصرف شده 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None/>
            </a:pPr>
            <a:r>
              <a:rPr lang="fa-IR" altLang="zh-CN" sz="2400" dirty="0">
                <a:effectLst/>
                <a:cs typeface="B Zar" pitchFamily="2" charset="-78"/>
              </a:rPr>
              <a:t>(مواد استاندارد مورد – مواد اولیه مصرف شده ) نرخ استاندارد مواد = انحراف مصرف مواد 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None/>
            </a:pPr>
            <a:r>
              <a:rPr lang="fa-IR" altLang="zh-CN" sz="2400" dirty="0">
                <a:effectLst/>
                <a:cs typeface="B Zar" pitchFamily="2" charset="-78"/>
              </a:rPr>
              <a:t>نیاز برای تولید واقعی </a:t>
            </a:r>
            <a:endParaRPr lang="en-US" altLang="en-US" sz="2400" dirty="0">
              <a:effectLst/>
              <a:cs typeface="B Zar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endParaRPr lang="en-US" altLang="en-US" sz="2400" dirty="0">
              <a:effectLst/>
              <a:cs typeface="B Zar" pitchFamily="2" charset="-78"/>
            </a:endParaRPr>
          </a:p>
        </p:txBody>
      </p:sp>
      <p:grpSp>
        <p:nvGrpSpPr>
          <p:cNvPr id="619529" name="Group 9"/>
          <p:cNvGrpSpPr>
            <a:grpSpLocks/>
          </p:cNvGrpSpPr>
          <p:nvPr/>
        </p:nvGrpSpPr>
        <p:grpSpPr bwMode="auto">
          <a:xfrm>
            <a:off x="2220913" y="2765425"/>
            <a:ext cx="4048125" cy="949325"/>
            <a:chOff x="1429" y="1933"/>
            <a:chExt cx="2550" cy="598"/>
          </a:xfrm>
        </p:grpSpPr>
        <p:sp>
          <p:nvSpPr>
            <p:cNvPr id="619524" name="Freeform 4"/>
            <p:cNvSpPr>
              <a:spLocks/>
            </p:cNvSpPr>
            <p:nvPr/>
          </p:nvSpPr>
          <p:spPr bwMode="auto">
            <a:xfrm>
              <a:off x="1429" y="1933"/>
              <a:ext cx="2550" cy="108"/>
            </a:xfrm>
            <a:custGeom>
              <a:avLst/>
              <a:gdLst>
                <a:gd name="T0" fmla="*/ 0 w 6375"/>
                <a:gd name="T1" fmla="*/ 0 h 270"/>
                <a:gd name="T2" fmla="*/ 0 w 6375"/>
                <a:gd name="T3" fmla="*/ 270 h 270"/>
                <a:gd name="T4" fmla="*/ 6375 w 6375"/>
                <a:gd name="T5" fmla="*/ 240 h 270"/>
                <a:gd name="T6" fmla="*/ 6375 w 6375"/>
                <a:gd name="T7" fmla="*/ 6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75" h="270">
                  <a:moveTo>
                    <a:pt x="0" y="0"/>
                  </a:moveTo>
                  <a:cubicBezTo>
                    <a:pt x="0" y="90"/>
                    <a:pt x="0" y="180"/>
                    <a:pt x="0" y="270"/>
                  </a:cubicBezTo>
                  <a:lnTo>
                    <a:pt x="6375" y="240"/>
                  </a:lnTo>
                  <a:lnTo>
                    <a:pt x="6375" y="6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rtl="1" fontAlgn="base">
                <a:spcBef>
                  <a:spcPct val="50000"/>
                </a:spcBef>
                <a:spcAft>
                  <a:spcPct val="0"/>
                </a:spcAft>
              </a:pPr>
              <a:endParaRPr lang="en-US" sz="18000">
                <a:solidFill>
                  <a:srgbClr val="FFCC00"/>
                </a:solidFill>
                <a:cs typeface="B Kaj" pitchFamily="2" charset="-78"/>
              </a:endParaRPr>
            </a:p>
          </p:txBody>
        </p:sp>
        <p:grpSp>
          <p:nvGrpSpPr>
            <p:cNvPr id="619525" name="Group 5"/>
            <p:cNvGrpSpPr>
              <a:grpSpLocks/>
            </p:cNvGrpSpPr>
            <p:nvPr/>
          </p:nvGrpSpPr>
          <p:grpSpPr bwMode="auto">
            <a:xfrm>
              <a:off x="1429" y="2387"/>
              <a:ext cx="2520" cy="144"/>
              <a:chOff x="2880" y="2340"/>
              <a:chExt cx="6300" cy="360"/>
            </a:xfrm>
          </p:grpSpPr>
          <p:sp>
            <p:nvSpPr>
              <p:cNvPr id="619526" name="Line 6"/>
              <p:cNvSpPr>
                <a:spLocks noChangeShapeType="1"/>
              </p:cNvSpPr>
              <p:nvPr/>
            </p:nvSpPr>
            <p:spPr bwMode="auto">
              <a:xfrm>
                <a:off x="2880" y="2340"/>
                <a:ext cx="63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rtl="1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8000">
                  <a:solidFill>
                    <a:srgbClr val="FFCC00"/>
                  </a:solidFill>
                  <a:cs typeface="B Kaj" pitchFamily="2" charset="-78"/>
                </a:endParaRPr>
              </a:p>
            </p:txBody>
          </p:sp>
          <p:sp>
            <p:nvSpPr>
              <p:cNvPr id="619527" name="Line 7"/>
              <p:cNvSpPr>
                <a:spLocks noChangeShapeType="1"/>
              </p:cNvSpPr>
              <p:nvPr/>
            </p:nvSpPr>
            <p:spPr bwMode="auto">
              <a:xfrm>
                <a:off x="2880" y="234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rtl="1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8000">
                  <a:solidFill>
                    <a:srgbClr val="FFCC00"/>
                  </a:solidFill>
                  <a:cs typeface="B Kaj" pitchFamily="2" charset="-78"/>
                </a:endParaRPr>
              </a:p>
            </p:txBody>
          </p:sp>
          <p:sp>
            <p:nvSpPr>
              <p:cNvPr id="619528" name="Line 8"/>
              <p:cNvSpPr>
                <a:spLocks noChangeShapeType="1"/>
              </p:cNvSpPr>
              <p:nvPr/>
            </p:nvSpPr>
            <p:spPr bwMode="auto">
              <a:xfrm>
                <a:off x="9180" y="2340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rtl="1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8000">
                  <a:solidFill>
                    <a:srgbClr val="FFCC00"/>
                  </a:solidFill>
                  <a:cs typeface="B Kaj" pitchFamily="2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37792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9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9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9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9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9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9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9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9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9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9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9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9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9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9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9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9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9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95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61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انحرافات مکمل مواد مستقیم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1-انحراف ترکیب مواد</a:t>
            </a:r>
          </a:p>
          <a:p>
            <a:pPr algn="r" rtl="1"/>
            <a:r>
              <a:rPr lang="fa-IR" sz="1800" dirty="0" smtClean="0"/>
              <a:t>نرخ استاندارد هر نوع مواد(مصرف واقعی-ترکیب استاندارد از مخلوط واقعی)=انحراف ترکیب مواد</a:t>
            </a:r>
          </a:p>
          <a:p>
            <a:pPr algn="r" rtl="1"/>
            <a:endParaRPr lang="fa-IR" sz="1800" dirty="0"/>
          </a:p>
          <a:p>
            <a:pPr algn="r" rtl="1"/>
            <a:endParaRPr lang="fa-IR" sz="1800" dirty="0" smtClean="0"/>
          </a:p>
          <a:p>
            <a:pPr algn="r" rtl="1"/>
            <a:r>
              <a:rPr lang="fa-IR" dirty="0" smtClean="0"/>
              <a:t>2- انحراف بازده مواد</a:t>
            </a:r>
          </a:p>
          <a:p>
            <a:pPr algn="r" rtl="1"/>
            <a:r>
              <a:rPr lang="fa-IR" sz="1800" dirty="0" smtClean="0"/>
              <a:t>بهای تمام شده استاندارد هر واحد محصول از لحاظ مواد</a:t>
            </a:r>
            <a:r>
              <a:rPr lang="fa-IR" sz="1800" dirty="0"/>
              <a:t>(بازده استاندارد-بازده واقعی</a:t>
            </a:r>
            <a:r>
              <a:rPr lang="fa-IR" sz="1800" dirty="0" smtClean="0"/>
              <a:t>)=انحراف </a:t>
            </a:r>
            <a:r>
              <a:rPr lang="fa-IR" sz="1800" dirty="0"/>
              <a:t>بازده مواد</a:t>
            </a:r>
            <a:endParaRPr lang="en-US" sz="1800" dirty="0"/>
          </a:p>
          <a:p>
            <a:pPr algn="r" rtl="1"/>
            <a:endParaRPr lang="fa-IR" sz="1600" dirty="0" smtClean="0"/>
          </a:p>
        </p:txBody>
      </p:sp>
    </p:spTree>
    <p:extLst>
      <p:ext uri="{BB962C8B-B14F-4D97-AF65-F5344CB8AC3E}">
        <p14:creationId xmlns:p14="http://schemas.microsoft.com/office/powerpoint/2010/main" val="35104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مثال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42" r="12026" b="6538"/>
          <a:stretch/>
        </p:blipFill>
        <p:spPr>
          <a:xfrm rot="16200000">
            <a:off x="2487284" y="257132"/>
            <a:ext cx="3852000" cy="6739351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02"/>
    </mc:Choice>
    <mc:Fallback>
      <p:transition spd="slow" advTm="52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43" r="13385" b="-299"/>
          <a:stretch/>
        </p:blipFill>
        <p:spPr>
          <a:xfrm rot="16200000">
            <a:off x="1624992" y="183320"/>
            <a:ext cx="6038032" cy="6768752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047"/>
    </mc:Choice>
    <mc:Fallback>
      <p:transition spd="slow" advTm="37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62" r="6565" b="44326"/>
          <a:stretch/>
        </p:blipFill>
        <p:spPr>
          <a:xfrm>
            <a:off x="1043608" y="1268760"/>
            <a:ext cx="7407567" cy="4145285"/>
          </a:xfr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2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852"/>
    </mc:Choice>
    <mc:Fallback>
      <p:transition spd="slow" advTm="20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مثال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92" b="16917"/>
          <a:stretch/>
        </p:blipFill>
        <p:spPr>
          <a:xfrm>
            <a:off x="1331640" y="1412776"/>
            <a:ext cx="6438186" cy="504000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615"/>
    </mc:Choice>
    <mc:Fallback>
      <p:transition spd="slow" advTm="236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22870" r="-2344" b="45596"/>
          <a:stretch/>
        </p:blipFill>
        <p:spPr>
          <a:xfrm>
            <a:off x="1475656" y="1484784"/>
            <a:ext cx="6234724" cy="403200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4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19"/>
    </mc:Choice>
    <mc:Fallback>
      <p:transition spd="slow" advTm="10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307</Words>
  <Application>Microsoft Office PowerPoint</Application>
  <PresentationFormat>On-screen Show (4:3)</PresentationFormat>
  <Paragraphs>32</Paragraphs>
  <Slides>9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Clarity</vt:lpstr>
      <vt:lpstr>1_Clarity</vt:lpstr>
      <vt:lpstr>PowerPoint Presentation</vt:lpstr>
      <vt:lpstr>PowerPoint Presentation</vt:lpstr>
      <vt:lpstr>PowerPoint Presentation</vt:lpstr>
      <vt:lpstr>انحرافات مکمل مواد مستقیم</vt:lpstr>
      <vt:lpstr>مثال 1</vt:lpstr>
      <vt:lpstr>PowerPoint Presentation</vt:lpstr>
      <vt:lpstr>PowerPoint Presentation</vt:lpstr>
      <vt:lpstr>مثال 2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14</cp:revision>
  <dcterms:created xsi:type="dcterms:W3CDTF">2020-03-16T14:32:45Z</dcterms:created>
  <dcterms:modified xsi:type="dcterms:W3CDTF">2020-03-17T02:58:05Z</dcterms:modified>
</cp:coreProperties>
</file>