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60" r:id="rId1"/>
  </p:sldMasterIdLst>
  <p:sldIdLst>
    <p:sldId id="256" r:id="rId2"/>
    <p:sldId id="279" r:id="rId3"/>
    <p:sldId id="257" r:id="rId4"/>
    <p:sldId id="258" r:id="rId5"/>
    <p:sldId id="259" r:id="rId6"/>
    <p:sldId id="260" r:id="rId7"/>
    <p:sldId id="283" r:id="rId8"/>
    <p:sldId id="276" r:id="rId9"/>
    <p:sldId id="285" r:id="rId10"/>
    <p:sldId id="261" r:id="rId11"/>
    <p:sldId id="262" r:id="rId12"/>
    <p:sldId id="277" r:id="rId13"/>
    <p:sldId id="263" r:id="rId14"/>
    <p:sldId id="265" r:id="rId15"/>
    <p:sldId id="280" r:id="rId16"/>
    <p:sldId id="281" r:id="rId17"/>
    <p:sldId id="282" r:id="rId18"/>
    <p:sldId id="284" r:id="rId19"/>
    <p:sldId id="2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99CC"/>
    <a:srgbClr val="00FF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D0C606-FC6E-4828-9796-1121EDD107E7}" type="doc">
      <dgm:prSet loTypeId="urn:microsoft.com/office/officeart/2005/8/layout/vList3" loCatId="list" qsTypeId="urn:microsoft.com/office/officeart/2005/8/quickstyle/3d1" qsCatId="3D" csTypeId="urn:microsoft.com/office/officeart/2005/8/colors/colorful3" csCatId="colorful" phldr="1"/>
      <dgm:spPr/>
    </dgm:pt>
    <dgm:pt modelId="{445FB94C-7D07-49EA-97CB-07E88E5BC3B5}">
      <dgm:prSet phldrT="[Text]">
        <dgm:style>
          <a:lnRef idx="1">
            <a:schemeClr val="accent2"/>
          </a:lnRef>
          <a:fillRef idx="3">
            <a:schemeClr val="accent2"/>
          </a:fillRef>
          <a:effectRef idx="2">
            <a:schemeClr val="accent2"/>
          </a:effectRef>
          <a:fontRef idx="minor">
            <a:schemeClr val="lt1"/>
          </a:fontRef>
        </dgm:style>
      </dgm:prSet>
      <dgm:spPr/>
      <dgm:t>
        <a:bodyPr/>
        <a:lstStyle/>
        <a:p>
          <a:pPr rtl="1"/>
          <a:r>
            <a:rPr lang="fa-IR" b="1" dirty="0" smtClean="0">
              <a:effectLst>
                <a:outerShdw blurRad="38100" dist="38100" dir="2700000" algn="tl">
                  <a:srgbClr val="000000">
                    <a:alpha val="43137"/>
                  </a:srgbClr>
                </a:outerShdw>
              </a:effectLst>
              <a:cs typeface="0 Nazanin" panose="00000400000000000000" pitchFamily="2" charset="-78"/>
            </a:rPr>
            <a:t>اشتغال کامل</a:t>
          </a:r>
          <a:endParaRPr lang="fa-IR" b="1" dirty="0">
            <a:effectLst>
              <a:outerShdw blurRad="38100" dist="38100" dir="2700000" algn="tl">
                <a:srgbClr val="000000">
                  <a:alpha val="43137"/>
                </a:srgbClr>
              </a:outerShdw>
            </a:effectLst>
            <a:cs typeface="0 Nazanin" panose="00000400000000000000" pitchFamily="2" charset="-78"/>
          </a:endParaRPr>
        </a:p>
      </dgm:t>
    </dgm:pt>
    <dgm:pt modelId="{A63596A8-B395-45B0-88BE-CDE28FF5FB7F}" type="parTrans" cxnId="{2CAC45ED-4F55-4EBC-BC6E-7ED1E86E7CA8}">
      <dgm:prSet/>
      <dgm:spPr/>
      <dgm:t>
        <a:bodyPr/>
        <a:lstStyle/>
        <a:p>
          <a:pPr rtl="1"/>
          <a:endParaRPr lang="fa-IR"/>
        </a:p>
      </dgm:t>
    </dgm:pt>
    <dgm:pt modelId="{81070A3A-85DF-43D9-B9E1-9860410A069D}" type="sibTrans" cxnId="{2CAC45ED-4F55-4EBC-BC6E-7ED1E86E7CA8}">
      <dgm:prSet/>
      <dgm:spPr/>
      <dgm:t>
        <a:bodyPr/>
        <a:lstStyle/>
        <a:p>
          <a:pPr rtl="1"/>
          <a:endParaRPr lang="fa-IR"/>
        </a:p>
      </dgm:t>
    </dgm:pt>
    <dgm:pt modelId="{4B9E1980-E755-4D0F-93FC-4DAED3DD65FC}">
      <dgm:prSet phldrT="[Text]">
        <dgm:style>
          <a:lnRef idx="1">
            <a:schemeClr val="accent2"/>
          </a:lnRef>
          <a:fillRef idx="3">
            <a:schemeClr val="accent2"/>
          </a:fillRef>
          <a:effectRef idx="2">
            <a:schemeClr val="accent2"/>
          </a:effectRef>
          <a:fontRef idx="minor">
            <a:schemeClr val="lt1"/>
          </a:fontRef>
        </dgm:style>
      </dgm:prSet>
      <dgm:spPr/>
      <dgm:t>
        <a:bodyPr/>
        <a:lstStyle/>
        <a:p>
          <a:pPr rtl="1"/>
          <a:r>
            <a:rPr lang="fa-IR" b="1" dirty="0" smtClean="0">
              <a:effectLst>
                <a:outerShdw blurRad="38100" dist="38100" dir="2700000" algn="tl">
                  <a:srgbClr val="000000">
                    <a:alpha val="43137"/>
                  </a:srgbClr>
                </a:outerShdw>
              </a:effectLst>
              <a:cs typeface="0 Nazanin" panose="00000400000000000000" pitchFamily="2" charset="-78"/>
            </a:rPr>
            <a:t>رشد اقتصادی</a:t>
          </a:r>
          <a:endParaRPr lang="fa-IR" b="1" dirty="0">
            <a:effectLst>
              <a:outerShdw blurRad="38100" dist="38100" dir="2700000" algn="tl">
                <a:srgbClr val="000000">
                  <a:alpha val="43137"/>
                </a:srgbClr>
              </a:outerShdw>
            </a:effectLst>
            <a:cs typeface="0 Nazanin" panose="00000400000000000000" pitchFamily="2" charset="-78"/>
          </a:endParaRPr>
        </a:p>
      </dgm:t>
    </dgm:pt>
    <dgm:pt modelId="{67A54812-A1F6-4021-A86B-6C46CB2075B6}" type="parTrans" cxnId="{5380BCA3-5DA7-4E41-B0B8-DB9A091933A1}">
      <dgm:prSet/>
      <dgm:spPr/>
      <dgm:t>
        <a:bodyPr/>
        <a:lstStyle/>
        <a:p>
          <a:pPr rtl="1"/>
          <a:endParaRPr lang="fa-IR"/>
        </a:p>
      </dgm:t>
    </dgm:pt>
    <dgm:pt modelId="{4F792405-BFFF-42F9-BD14-AA0E23214738}" type="sibTrans" cxnId="{5380BCA3-5DA7-4E41-B0B8-DB9A091933A1}">
      <dgm:prSet/>
      <dgm:spPr/>
      <dgm:t>
        <a:bodyPr/>
        <a:lstStyle/>
        <a:p>
          <a:pPr rtl="1"/>
          <a:endParaRPr lang="fa-IR"/>
        </a:p>
      </dgm:t>
    </dgm:pt>
    <dgm:pt modelId="{A057ABFA-98B2-437F-96A4-3B1A3F04E1D4}">
      <dgm:prSet phldrT="[Text]">
        <dgm:style>
          <a:lnRef idx="1">
            <a:schemeClr val="accent2"/>
          </a:lnRef>
          <a:fillRef idx="3">
            <a:schemeClr val="accent2"/>
          </a:fillRef>
          <a:effectRef idx="2">
            <a:schemeClr val="accent2"/>
          </a:effectRef>
          <a:fontRef idx="minor">
            <a:schemeClr val="lt1"/>
          </a:fontRef>
        </dgm:style>
      </dgm:prSet>
      <dgm:spPr/>
      <dgm:t>
        <a:bodyPr/>
        <a:lstStyle/>
        <a:p>
          <a:pPr rtl="1"/>
          <a:r>
            <a:rPr lang="fa-IR" b="1" dirty="0" smtClean="0">
              <a:effectLst>
                <a:outerShdw blurRad="38100" dist="38100" dir="2700000" algn="tl">
                  <a:srgbClr val="000000">
                    <a:alpha val="43137"/>
                  </a:srgbClr>
                </a:outerShdw>
              </a:effectLst>
              <a:cs typeface="0 Nazanin" panose="00000400000000000000" pitchFamily="2" charset="-78"/>
            </a:rPr>
            <a:t>ثبات در بازار ارز</a:t>
          </a:r>
          <a:endParaRPr lang="fa-IR" b="1" dirty="0">
            <a:effectLst>
              <a:outerShdw blurRad="38100" dist="38100" dir="2700000" algn="tl">
                <a:srgbClr val="000000">
                  <a:alpha val="43137"/>
                </a:srgbClr>
              </a:outerShdw>
            </a:effectLst>
            <a:cs typeface="0 Nazanin" panose="00000400000000000000" pitchFamily="2" charset="-78"/>
          </a:endParaRPr>
        </a:p>
      </dgm:t>
    </dgm:pt>
    <dgm:pt modelId="{A2DDA30C-44A7-4742-95CD-BED516B1E920}" type="parTrans" cxnId="{BE496D0B-0766-45F0-9965-BB5D748BB47B}">
      <dgm:prSet/>
      <dgm:spPr/>
      <dgm:t>
        <a:bodyPr/>
        <a:lstStyle/>
        <a:p>
          <a:pPr rtl="1"/>
          <a:endParaRPr lang="fa-IR"/>
        </a:p>
      </dgm:t>
    </dgm:pt>
    <dgm:pt modelId="{D603758A-D083-4B4E-9B53-2BC431A6EF10}" type="sibTrans" cxnId="{BE496D0B-0766-45F0-9965-BB5D748BB47B}">
      <dgm:prSet/>
      <dgm:spPr/>
      <dgm:t>
        <a:bodyPr/>
        <a:lstStyle/>
        <a:p>
          <a:pPr rtl="1"/>
          <a:endParaRPr lang="fa-IR"/>
        </a:p>
      </dgm:t>
    </dgm:pt>
    <dgm:pt modelId="{9ABE438B-3CA3-428A-A405-AC3752FC5420}">
      <dgm:prSet phldrT="[Text]">
        <dgm:style>
          <a:lnRef idx="1">
            <a:schemeClr val="accent2"/>
          </a:lnRef>
          <a:fillRef idx="3">
            <a:schemeClr val="accent2"/>
          </a:fillRef>
          <a:effectRef idx="2">
            <a:schemeClr val="accent2"/>
          </a:effectRef>
          <a:fontRef idx="minor">
            <a:schemeClr val="lt1"/>
          </a:fontRef>
        </dgm:style>
      </dgm:prSet>
      <dgm:spPr/>
      <dgm:t>
        <a:bodyPr/>
        <a:lstStyle/>
        <a:p>
          <a:pPr rtl="1"/>
          <a:r>
            <a:rPr lang="fa-IR" b="1" dirty="0" smtClean="0">
              <a:effectLst>
                <a:outerShdw blurRad="38100" dist="38100" dir="2700000" algn="tl">
                  <a:srgbClr val="000000">
                    <a:alpha val="43137"/>
                  </a:srgbClr>
                </a:outerShdw>
              </a:effectLst>
              <a:cs typeface="0 Nazanin" panose="00000400000000000000" pitchFamily="2" charset="-78"/>
            </a:rPr>
            <a:t>ثبات قیمت</a:t>
          </a:r>
          <a:endParaRPr lang="fa-IR" b="1" dirty="0">
            <a:effectLst>
              <a:outerShdw blurRad="38100" dist="38100" dir="2700000" algn="tl">
                <a:srgbClr val="000000">
                  <a:alpha val="43137"/>
                </a:srgbClr>
              </a:outerShdw>
            </a:effectLst>
            <a:cs typeface="0 Nazanin" panose="00000400000000000000" pitchFamily="2" charset="-78"/>
          </a:endParaRPr>
        </a:p>
      </dgm:t>
    </dgm:pt>
    <dgm:pt modelId="{E8BCC9B3-7BC0-47F6-BB99-0799F74F2731}" type="parTrans" cxnId="{5DB1B192-600F-483D-83E0-B20EA71167FC}">
      <dgm:prSet/>
      <dgm:spPr/>
      <dgm:t>
        <a:bodyPr/>
        <a:lstStyle/>
        <a:p>
          <a:pPr rtl="1"/>
          <a:endParaRPr lang="fa-IR"/>
        </a:p>
      </dgm:t>
    </dgm:pt>
    <dgm:pt modelId="{357B68DE-AA7B-42A6-8A4B-F3F28AE8ED82}" type="sibTrans" cxnId="{5DB1B192-600F-483D-83E0-B20EA71167FC}">
      <dgm:prSet/>
      <dgm:spPr/>
      <dgm:t>
        <a:bodyPr/>
        <a:lstStyle/>
        <a:p>
          <a:pPr rtl="1"/>
          <a:endParaRPr lang="fa-IR"/>
        </a:p>
      </dgm:t>
    </dgm:pt>
    <dgm:pt modelId="{5F27C703-AAEE-4C0D-9296-7952B49417D4}">
      <dgm:prSet phldrT="[Text]">
        <dgm:style>
          <a:lnRef idx="1">
            <a:schemeClr val="accent2"/>
          </a:lnRef>
          <a:fillRef idx="3">
            <a:schemeClr val="accent2"/>
          </a:fillRef>
          <a:effectRef idx="2">
            <a:schemeClr val="accent2"/>
          </a:effectRef>
          <a:fontRef idx="minor">
            <a:schemeClr val="lt1"/>
          </a:fontRef>
        </dgm:style>
      </dgm:prSet>
      <dgm:spPr/>
      <dgm:t>
        <a:bodyPr/>
        <a:lstStyle/>
        <a:p>
          <a:pPr rtl="1"/>
          <a:r>
            <a:rPr lang="fa-IR" b="1" dirty="0" smtClean="0">
              <a:effectLst>
                <a:outerShdw blurRad="38100" dist="38100" dir="2700000" algn="tl">
                  <a:srgbClr val="000000">
                    <a:alpha val="43137"/>
                  </a:srgbClr>
                </a:outerShdw>
              </a:effectLst>
              <a:cs typeface="0 Nazanin" panose="00000400000000000000" pitchFamily="2" charset="-78"/>
            </a:rPr>
            <a:t>ثبات نرخ بهره</a:t>
          </a:r>
          <a:endParaRPr lang="fa-IR" b="1" dirty="0">
            <a:effectLst>
              <a:outerShdw blurRad="38100" dist="38100" dir="2700000" algn="tl">
                <a:srgbClr val="000000">
                  <a:alpha val="43137"/>
                </a:srgbClr>
              </a:outerShdw>
            </a:effectLst>
            <a:cs typeface="0 Nazanin" panose="00000400000000000000" pitchFamily="2" charset="-78"/>
          </a:endParaRPr>
        </a:p>
      </dgm:t>
    </dgm:pt>
    <dgm:pt modelId="{CFDAB8A4-EEF4-45EB-B5FE-AFDEF5FD90F5}" type="parTrans" cxnId="{3751D8D4-E70F-43B0-9867-329802CE6114}">
      <dgm:prSet/>
      <dgm:spPr/>
      <dgm:t>
        <a:bodyPr/>
        <a:lstStyle/>
        <a:p>
          <a:pPr rtl="1"/>
          <a:endParaRPr lang="fa-IR"/>
        </a:p>
      </dgm:t>
    </dgm:pt>
    <dgm:pt modelId="{85936F7F-F382-4468-88B6-404C84138234}" type="sibTrans" cxnId="{3751D8D4-E70F-43B0-9867-329802CE6114}">
      <dgm:prSet/>
      <dgm:spPr/>
      <dgm:t>
        <a:bodyPr/>
        <a:lstStyle/>
        <a:p>
          <a:pPr rtl="1"/>
          <a:endParaRPr lang="fa-IR"/>
        </a:p>
      </dgm:t>
    </dgm:pt>
    <dgm:pt modelId="{B582554E-3F1A-436F-AE5D-A3CFEB05B94E}">
      <dgm:prSet phldrT="[Text]">
        <dgm:style>
          <a:lnRef idx="1">
            <a:schemeClr val="accent2"/>
          </a:lnRef>
          <a:fillRef idx="3">
            <a:schemeClr val="accent2"/>
          </a:fillRef>
          <a:effectRef idx="2">
            <a:schemeClr val="accent2"/>
          </a:effectRef>
          <a:fontRef idx="minor">
            <a:schemeClr val="lt1"/>
          </a:fontRef>
        </dgm:style>
      </dgm:prSet>
      <dgm:spPr/>
      <dgm:t>
        <a:bodyPr/>
        <a:lstStyle/>
        <a:p>
          <a:pPr rtl="1"/>
          <a:r>
            <a:rPr lang="fa-IR" b="1" dirty="0" smtClean="0">
              <a:effectLst>
                <a:outerShdw blurRad="38100" dist="38100" dir="2700000" algn="tl">
                  <a:srgbClr val="000000">
                    <a:alpha val="43137"/>
                  </a:srgbClr>
                </a:outerShdw>
              </a:effectLst>
              <a:cs typeface="0 Nazanin" panose="00000400000000000000" pitchFamily="2" charset="-78"/>
            </a:rPr>
            <a:t>ثبات در بازار های مالی</a:t>
          </a:r>
          <a:endParaRPr lang="fa-IR" b="1" dirty="0">
            <a:effectLst>
              <a:outerShdw blurRad="38100" dist="38100" dir="2700000" algn="tl">
                <a:srgbClr val="000000">
                  <a:alpha val="43137"/>
                </a:srgbClr>
              </a:outerShdw>
            </a:effectLst>
            <a:cs typeface="0 Nazanin" panose="00000400000000000000" pitchFamily="2" charset="-78"/>
          </a:endParaRPr>
        </a:p>
      </dgm:t>
    </dgm:pt>
    <dgm:pt modelId="{6BEECF32-9D58-480E-86D3-F0E631B8A25C}" type="parTrans" cxnId="{A7F597FE-7DB3-4147-A9D1-3B992AE875D3}">
      <dgm:prSet/>
      <dgm:spPr/>
      <dgm:t>
        <a:bodyPr/>
        <a:lstStyle/>
        <a:p>
          <a:pPr rtl="1"/>
          <a:endParaRPr lang="fa-IR"/>
        </a:p>
      </dgm:t>
    </dgm:pt>
    <dgm:pt modelId="{9DAB6409-BED7-4B5A-B6C1-5E7378E65502}" type="sibTrans" cxnId="{A7F597FE-7DB3-4147-A9D1-3B992AE875D3}">
      <dgm:prSet/>
      <dgm:spPr/>
      <dgm:t>
        <a:bodyPr/>
        <a:lstStyle/>
        <a:p>
          <a:pPr rtl="1"/>
          <a:endParaRPr lang="fa-IR"/>
        </a:p>
      </dgm:t>
    </dgm:pt>
    <dgm:pt modelId="{9D0B6EAE-ACDC-492F-AE71-D1431AAA1591}" type="pres">
      <dgm:prSet presAssocID="{23D0C606-FC6E-4828-9796-1121EDD107E7}" presName="linearFlow" presStyleCnt="0">
        <dgm:presLayoutVars>
          <dgm:dir/>
          <dgm:resizeHandles val="exact"/>
        </dgm:presLayoutVars>
      </dgm:prSet>
      <dgm:spPr/>
    </dgm:pt>
    <dgm:pt modelId="{04D50C9D-01CC-47C7-8F06-FD732A39D4B8}" type="pres">
      <dgm:prSet presAssocID="{445FB94C-7D07-49EA-97CB-07E88E5BC3B5}" presName="composite" presStyleCnt="0"/>
      <dgm:spPr/>
    </dgm:pt>
    <dgm:pt modelId="{19C9EB31-9D77-4A8E-80FF-D36B79B041A7}" type="pres">
      <dgm:prSet presAssocID="{445FB94C-7D07-49EA-97CB-07E88E5BC3B5}" presName="imgShp" presStyleLbl="fgImgPlace1" presStyleIdx="0" presStyleCnt="6" custScaleX="114757" custScaleY="100645"/>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t>
        <a:bodyPr/>
        <a:lstStyle/>
        <a:p>
          <a:pPr rtl="1"/>
          <a:endParaRPr lang="fa-IR"/>
        </a:p>
      </dgm:t>
    </dgm:pt>
    <dgm:pt modelId="{B9EF493C-6263-4042-B407-DD70C5178F32}" type="pres">
      <dgm:prSet presAssocID="{445FB94C-7D07-49EA-97CB-07E88E5BC3B5}" presName="txShp" presStyleLbl="node1" presStyleIdx="0" presStyleCnt="6">
        <dgm:presLayoutVars>
          <dgm:bulletEnabled val="1"/>
        </dgm:presLayoutVars>
      </dgm:prSet>
      <dgm:spPr/>
      <dgm:t>
        <a:bodyPr/>
        <a:lstStyle/>
        <a:p>
          <a:pPr rtl="1"/>
          <a:endParaRPr lang="fa-IR"/>
        </a:p>
      </dgm:t>
    </dgm:pt>
    <dgm:pt modelId="{F7064AF4-DD88-4C80-AD78-79CA2ADB51D4}" type="pres">
      <dgm:prSet presAssocID="{81070A3A-85DF-43D9-B9E1-9860410A069D}" presName="spacing" presStyleCnt="0"/>
      <dgm:spPr/>
    </dgm:pt>
    <dgm:pt modelId="{D89A744D-5B8A-4764-B075-C7D49F8A1470}" type="pres">
      <dgm:prSet presAssocID="{4B9E1980-E755-4D0F-93FC-4DAED3DD65FC}" presName="composite" presStyleCnt="0"/>
      <dgm:spPr/>
    </dgm:pt>
    <dgm:pt modelId="{B8713958-DB05-461B-AC55-081EDB5E8EF3}" type="pres">
      <dgm:prSet presAssocID="{4B9E1980-E755-4D0F-93FC-4DAED3DD65FC}" presName="imgShp"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10BE24CD-18C1-4DAF-B23D-ACD55F0E06C4}" type="pres">
      <dgm:prSet presAssocID="{4B9E1980-E755-4D0F-93FC-4DAED3DD65FC}" presName="txShp" presStyleLbl="node1" presStyleIdx="1" presStyleCnt="6">
        <dgm:presLayoutVars>
          <dgm:bulletEnabled val="1"/>
        </dgm:presLayoutVars>
      </dgm:prSet>
      <dgm:spPr/>
      <dgm:t>
        <a:bodyPr/>
        <a:lstStyle/>
        <a:p>
          <a:pPr rtl="1"/>
          <a:endParaRPr lang="fa-IR"/>
        </a:p>
      </dgm:t>
    </dgm:pt>
    <dgm:pt modelId="{313F7058-FB22-4C5F-BF76-B68C2D30B66B}" type="pres">
      <dgm:prSet presAssocID="{4F792405-BFFF-42F9-BD14-AA0E23214738}" presName="spacing" presStyleCnt="0"/>
      <dgm:spPr/>
    </dgm:pt>
    <dgm:pt modelId="{9D955CD5-16B5-411D-852B-DC32AB79330B}" type="pres">
      <dgm:prSet presAssocID="{9ABE438B-3CA3-428A-A405-AC3752FC5420}" presName="composite" presStyleCnt="0"/>
      <dgm:spPr/>
    </dgm:pt>
    <dgm:pt modelId="{E56D4E94-B45C-4493-BE4B-7C2BDB7529DC}" type="pres">
      <dgm:prSet presAssocID="{9ABE438B-3CA3-428A-A405-AC3752FC5420}" presName="imgShp"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849779F0-762C-439C-BAB3-4C0A79CEB08A}" type="pres">
      <dgm:prSet presAssocID="{9ABE438B-3CA3-428A-A405-AC3752FC5420}" presName="txShp" presStyleLbl="node1" presStyleIdx="2" presStyleCnt="6">
        <dgm:presLayoutVars>
          <dgm:bulletEnabled val="1"/>
        </dgm:presLayoutVars>
      </dgm:prSet>
      <dgm:spPr/>
      <dgm:t>
        <a:bodyPr/>
        <a:lstStyle/>
        <a:p>
          <a:pPr rtl="1"/>
          <a:endParaRPr lang="fa-IR"/>
        </a:p>
      </dgm:t>
    </dgm:pt>
    <dgm:pt modelId="{E7FD10B7-553C-42CE-9888-F859B9AC85F8}" type="pres">
      <dgm:prSet presAssocID="{357B68DE-AA7B-42A6-8A4B-F3F28AE8ED82}" presName="spacing" presStyleCnt="0"/>
      <dgm:spPr/>
    </dgm:pt>
    <dgm:pt modelId="{26A9898F-7E59-4426-9F5A-EEF58DB7DC91}" type="pres">
      <dgm:prSet presAssocID="{5F27C703-AAEE-4C0D-9296-7952B49417D4}" presName="composite" presStyleCnt="0"/>
      <dgm:spPr/>
    </dgm:pt>
    <dgm:pt modelId="{8089569E-2AE3-414A-B412-6697EB75E4BC}" type="pres">
      <dgm:prSet presAssocID="{5F27C703-AAEE-4C0D-9296-7952B49417D4}" presName="imgShp"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8BE675D0-2197-4945-88A6-E7F36297E12D}" type="pres">
      <dgm:prSet presAssocID="{5F27C703-AAEE-4C0D-9296-7952B49417D4}" presName="txShp" presStyleLbl="node1" presStyleIdx="3" presStyleCnt="6" custLinFactNeighborY="5772">
        <dgm:presLayoutVars>
          <dgm:bulletEnabled val="1"/>
        </dgm:presLayoutVars>
      </dgm:prSet>
      <dgm:spPr/>
      <dgm:t>
        <a:bodyPr/>
        <a:lstStyle/>
        <a:p>
          <a:pPr rtl="1"/>
          <a:endParaRPr lang="fa-IR"/>
        </a:p>
      </dgm:t>
    </dgm:pt>
    <dgm:pt modelId="{18A23215-8263-4E4C-8B40-34031B21D17C}" type="pres">
      <dgm:prSet presAssocID="{85936F7F-F382-4468-88B6-404C84138234}" presName="spacing" presStyleCnt="0"/>
      <dgm:spPr/>
    </dgm:pt>
    <dgm:pt modelId="{79D96A0E-29A5-43BE-8085-DA53AB65BDE7}" type="pres">
      <dgm:prSet presAssocID="{B582554E-3F1A-436F-AE5D-A3CFEB05B94E}" presName="composite" presStyleCnt="0"/>
      <dgm:spPr/>
    </dgm:pt>
    <dgm:pt modelId="{AEA4B1E8-22B4-4DB2-BFEA-2C1C18050924}" type="pres">
      <dgm:prSet presAssocID="{B582554E-3F1A-436F-AE5D-A3CFEB05B94E}" presName="imgShp"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dgm:spPr>
    </dgm:pt>
    <dgm:pt modelId="{05C8C1C4-E72A-4201-BD1A-9B589D23A5B3}" type="pres">
      <dgm:prSet presAssocID="{B582554E-3F1A-436F-AE5D-A3CFEB05B94E}" presName="txShp" presStyleLbl="node1" presStyleIdx="4" presStyleCnt="6">
        <dgm:presLayoutVars>
          <dgm:bulletEnabled val="1"/>
        </dgm:presLayoutVars>
      </dgm:prSet>
      <dgm:spPr/>
      <dgm:t>
        <a:bodyPr/>
        <a:lstStyle/>
        <a:p>
          <a:pPr rtl="1"/>
          <a:endParaRPr lang="fa-IR"/>
        </a:p>
      </dgm:t>
    </dgm:pt>
    <dgm:pt modelId="{65950421-B6C2-4F93-A3A2-FDEA53E0E40C}" type="pres">
      <dgm:prSet presAssocID="{9DAB6409-BED7-4B5A-B6C1-5E7378E65502}" presName="spacing" presStyleCnt="0"/>
      <dgm:spPr/>
    </dgm:pt>
    <dgm:pt modelId="{349E2682-C81D-425A-8EEE-4565E9C28C9A}" type="pres">
      <dgm:prSet presAssocID="{A057ABFA-98B2-437F-96A4-3B1A3F04E1D4}" presName="composite" presStyleCnt="0"/>
      <dgm:spPr/>
    </dgm:pt>
    <dgm:pt modelId="{8FA53202-769A-424D-8AAD-B179C804F949}" type="pres">
      <dgm:prSet presAssocID="{A057ABFA-98B2-437F-96A4-3B1A3F04E1D4}" presName="imgShp"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C5AB590A-648F-4830-9FAA-BDFF09843F18}" type="pres">
      <dgm:prSet presAssocID="{A057ABFA-98B2-437F-96A4-3B1A3F04E1D4}" presName="txShp" presStyleLbl="node1" presStyleIdx="5" presStyleCnt="6">
        <dgm:presLayoutVars>
          <dgm:bulletEnabled val="1"/>
        </dgm:presLayoutVars>
      </dgm:prSet>
      <dgm:spPr/>
      <dgm:t>
        <a:bodyPr/>
        <a:lstStyle/>
        <a:p>
          <a:pPr rtl="1"/>
          <a:endParaRPr lang="fa-IR"/>
        </a:p>
      </dgm:t>
    </dgm:pt>
  </dgm:ptLst>
  <dgm:cxnLst>
    <dgm:cxn modelId="{2CAC45ED-4F55-4EBC-BC6E-7ED1E86E7CA8}" srcId="{23D0C606-FC6E-4828-9796-1121EDD107E7}" destId="{445FB94C-7D07-49EA-97CB-07E88E5BC3B5}" srcOrd="0" destOrd="0" parTransId="{A63596A8-B395-45B0-88BE-CDE28FF5FB7F}" sibTransId="{81070A3A-85DF-43D9-B9E1-9860410A069D}"/>
    <dgm:cxn modelId="{3751D8D4-E70F-43B0-9867-329802CE6114}" srcId="{23D0C606-FC6E-4828-9796-1121EDD107E7}" destId="{5F27C703-AAEE-4C0D-9296-7952B49417D4}" srcOrd="3" destOrd="0" parTransId="{CFDAB8A4-EEF4-45EB-B5FE-AFDEF5FD90F5}" sibTransId="{85936F7F-F382-4468-88B6-404C84138234}"/>
    <dgm:cxn modelId="{3AF97CF2-C65F-44EC-9929-000002D16CFF}" type="presOf" srcId="{B582554E-3F1A-436F-AE5D-A3CFEB05B94E}" destId="{05C8C1C4-E72A-4201-BD1A-9B589D23A5B3}" srcOrd="0" destOrd="0" presId="urn:microsoft.com/office/officeart/2005/8/layout/vList3"/>
    <dgm:cxn modelId="{7C553857-E5FB-4E5E-950B-264D9FA8FC8B}" type="presOf" srcId="{23D0C606-FC6E-4828-9796-1121EDD107E7}" destId="{9D0B6EAE-ACDC-492F-AE71-D1431AAA1591}" srcOrd="0" destOrd="0" presId="urn:microsoft.com/office/officeart/2005/8/layout/vList3"/>
    <dgm:cxn modelId="{DCE6F304-B359-4A00-B681-147904306519}" type="presOf" srcId="{A057ABFA-98B2-437F-96A4-3B1A3F04E1D4}" destId="{C5AB590A-648F-4830-9FAA-BDFF09843F18}" srcOrd="0" destOrd="0" presId="urn:microsoft.com/office/officeart/2005/8/layout/vList3"/>
    <dgm:cxn modelId="{5DB1B192-600F-483D-83E0-B20EA71167FC}" srcId="{23D0C606-FC6E-4828-9796-1121EDD107E7}" destId="{9ABE438B-3CA3-428A-A405-AC3752FC5420}" srcOrd="2" destOrd="0" parTransId="{E8BCC9B3-7BC0-47F6-BB99-0799F74F2731}" sibTransId="{357B68DE-AA7B-42A6-8A4B-F3F28AE8ED82}"/>
    <dgm:cxn modelId="{5A82838C-E762-400B-AEFF-D70EB7C4F27B}" type="presOf" srcId="{5F27C703-AAEE-4C0D-9296-7952B49417D4}" destId="{8BE675D0-2197-4945-88A6-E7F36297E12D}" srcOrd="0" destOrd="0" presId="urn:microsoft.com/office/officeart/2005/8/layout/vList3"/>
    <dgm:cxn modelId="{5380BCA3-5DA7-4E41-B0B8-DB9A091933A1}" srcId="{23D0C606-FC6E-4828-9796-1121EDD107E7}" destId="{4B9E1980-E755-4D0F-93FC-4DAED3DD65FC}" srcOrd="1" destOrd="0" parTransId="{67A54812-A1F6-4021-A86B-6C46CB2075B6}" sibTransId="{4F792405-BFFF-42F9-BD14-AA0E23214738}"/>
    <dgm:cxn modelId="{A7F597FE-7DB3-4147-A9D1-3B992AE875D3}" srcId="{23D0C606-FC6E-4828-9796-1121EDD107E7}" destId="{B582554E-3F1A-436F-AE5D-A3CFEB05B94E}" srcOrd="4" destOrd="0" parTransId="{6BEECF32-9D58-480E-86D3-F0E631B8A25C}" sibTransId="{9DAB6409-BED7-4B5A-B6C1-5E7378E65502}"/>
    <dgm:cxn modelId="{BE496D0B-0766-45F0-9965-BB5D748BB47B}" srcId="{23D0C606-FC6E-4828-9796-1121EDD107E7}" destId="{A057ABFA-98B2-437F-96A4-3B1A3F04E1D4}" srcOrd="5" destOrd="0" parTransId="{A2DDA30C-44A7-4742-95CD-BED516B1E920}" sibTransId="{D603758A-D083-4B4E-9B53-2BC431A6EF10}"/>
    <dgm:cxn modelId="{9B7FAB75-313D-4DB7-A385-96C9A2FBE1C1}" type="presOf" srcId="{445FB94C-7D07-49EA-97CB-07E88E5BC3B5}" destId="{B9EF493C-6263-4042-B407-DD70C5178F32}" srcOrd="0" destOrd="0" presId="urn:microsoft.com/office/officeart/2005/8/layout/vList3"/>
    <dgm:cxn modelId="{29354D2E-649D-48D7-B2B2-BB87AFABB1FA}" type="presOf" srcId="{4B9E1980-E755-4D0F-93FC-4DAED3DD65FC}" destId="{10BE24CD-18C1-4DAF-B23D-ACD55F0E06C4}" srcOrd="0" destOrd="0" presId="urn:microsoft.com/office/officeart/2005/8/layout/vList3"/>
    <dgm:cxn modelId="{59511D8F-1483-4752-8E7B-4CDAF092968A}" type="presOf" srcId="{9ABE438B-3CA3-428A-A405-AC3752FC5420}" destId="{849779F0-762C-439C-BAB3-4C0A79CEB08A}" srcOrd="0" destOrd="0" presId="urn:microsoft.com/office/officeart/2005/8/layout/vList3"/>
    <dgm:cxn modelId="{E8CB84A8-4D26-44C3-8759-54FBC838E6D7}" type="presParOf" srcId="{9D0B6EAE-ACDC-492F-AE71-D1431AAA1591}" destId="{04D50C9D-01CC-47C7-8F06-FD732A39D4B8}" srcOrd="0" destOrd="0" presId="urn:microsoft.com/office/officeart/2005/8/layout/vList3"/>
    <dgm:cxn modelId="{A0BAF03F-861E-41EF-A966-4F009361DB7B}" type="presParOf" srcId="{04D50C9D-01CC-47C7-8F06-FD732A39D4B8}" destId="{19C9EB31-9D77-4A8E-80FF-D36B79B041A7}" srcOrd="0" destOrd="0" presId="urn:microsoft.com/office/officeart/2005/8/layout/vList3"/>
    <dgm:cxn modelId="{1D3608F8-1F55-4AE4-86B3-D1B13268CA26}" type="presParOf" srcId="{04D50C9D-01CC-47C7-8F06-FD732A39D4B8}" destId="{B9EF493C-6263-4042-B407-DD70C5178F32}" srcOrd="1" destOrd="0" presId="urn:microsoft.com/office/officeart/2005/8/layout/vList3"/>
    <dgm:cxn modelId="{507E984C-5981-4ECC-8779-8CF1494A23A1}" type="presParOf" srcId="{9D0B6EAE-ACDC-492F-AE71-D1431AAA1591}" destId="{F7064AF4-DD88-4C80-AD78-79CA2ADB51D4}" srcOrd="1" destOrd="0" presId="urn:microsoft.com/office/officeart/2005/8/layout/vList3"/>
    <dgm:cxn modelId="{C7EAB925-F126-4DA1-A0C9-5D22F3F73A6A}" type="presParOf" srcId="{9D0B6EAE-ACDC-492F-AE71-D1431AAA1591}" destId="{D89A744D-5B8A-4764-B075-C7D49F8A1470}" srcOrd="2" destOrd="0" presId="urn:microsoft.com/office/officeart/2005/8/layout/vList3"/>
    <dgm:cxn modelId="{8084C6D7-261C-4FD4-A261-BEE3D6538E38}" type="presParOf" srcId="{D89A744D-5B8A-4764-B075-C7D49F8A1470}" destId="{B8713958-DB05-461B-AC55-081EDB5E8EF3}" srcOrd="0" destOrd="0" presId="urn:microsoft.com/office/officeart/2005/8/layout/vList3"/>
    <dgm:cxn modelId="{FDBF9875-0995-4BAD-94F1-5EA1EF9999AC}" type="presParOf" srcId="{D89A744D-5B8A-4764-B075-C7D49F8A1470}" destId="{10BE24CD-18C1-4DAF-B23D-ACD55F0E06C4}" srcOrd="1" destOrd="0" presId="urn:microsoft.com/office/officeart/2005/8/layout/vList3"/>
    <dgm:cxn modelId="{0FCD154E-2B8D-4D49-9926-E4B4331B6760}" type="presParOf" srcId="{9D0B6EAE-ACDC-492F-AE71-D1431AAA1591}" destId="{313F7058-FB22-4C5F-BF76-B68C2D30B66B}" srcOrd="3" destOrd="0" presId="urn:microsoft.com/office/officeart/2005/8/layout/vList3"/>
    <dgm:cxn modelId="{1D372881-3127-40F7-8A93-36CEB91920C2}" type="presParOf" srcId="{9D0B6EAE-ACDC-492F-AE71-D1431AAA1591}" destId="{9D955CD5-16B5-411D-852B-DC32AB79330B}" srcOrd="4" destOrd="0" presId="urn:microsoft.com/office/officeart/2005/8/layout/vList3"/>
    <dgm:cxn modelId="{249598B1-3A11-420B-B0F5-63369BA23AEF}" type="presParOf" srcId="{9D955CD5-16B5-411D-852B-DC32AB79330B}" destId="{E56D4E94-B45C-4493-BE4B-7C2BDB7529DC}" srcOrd="0" destOrd="0" presId="urn:microsoft.com/office/officeart/2005/8/layout/vList3"/>
    <dgm:cxn modelId="{96E284F1-F560-4673-A451-38C778AC8656}" type="presParOf" srcId="{9D955CD5-16B5-411D-852B-DC32AB79330B}" destId="{849779F0-762C-439C-BAB3-4C0A79CEB08A}" srcOrd="1" destOrd="0" presId="urn:microsoft.com/office/officeart/2005/8/layout/vList3"/>
    <dgm:cxn modelId="{DEA53B5A-A5F0-4603-871D-107DF14295F5}" type="presParOf" srcId="{9D0B6EAE-ACDC-492F-AE71-D1431AAA1591}" destId="{E7FD10B7-553C-42CE-9888-F859B9AC85F8}" srcOrd="5" destOrd="0" presId="urn:microsoft.com/office/officeart/2005/8/layout/vList3"/>
    <dgm:cxn modelId="{09625261-8F9A-4E3A-8B7C-E33DBE32A421}" type="presParOf" srcId="{9D0B6EAE-ACDC-492F-AE71-D1431AAA1591}" destId="{26A9898F-7E59-4426-9F5A-EEF58DB7DC91}" srcOrd="6" destOrd="0" presId="urn:microsoft.com/office/officeart/2005/8/layout/vList3"/>
    <dgm:cxn modelId="{98EEAAAF-3E4B-40E6-A423-57F96AABEDD9}" type="presParOf" srcId="{26A9898F-7E59-4426-9F5A-EEF58DB7DC91}" destId="{8089569E-2AE3-414A-B412-6697EB75E4BC}" srcOrd="0" destOrd="0" presId="urn:microsoft.com/office/officeart/2005/8/layout/vList3"/>
    <dgm:cxn modelId="{6E1D9D2F-6F74-479C-A113-49D7F142182B}" type="presParOf" srcId="{26A9898F-7E59-4426-9F5A-EEF58DB7DC91}" destId="{8BE675D0-2197-4945-88A6-E7F36297E12D}" srcOrd="1" destOrd="0" presId="urn:microsoft.com/office/officeart/2005/8/layout/vList3"/>
    <dgm:cxn modelId="{89F8FFA4-EA6B-4D3A-9D88-46B6A691E1C5}" type="presParOf" srcId="{9D0B6EAE-ACDC-492F-AE71-D1431AAA1591}" destId="{18A23215-8263-4E4C-8B40-34031B21D17C}" srcOrd="7" destOrd="0" presId="urn:microsoft.com/office/officeart/2005/8/layout/vList3"/>
    <dgm:cxn modelId="{D395DB08-9A4A-4F06-9080-1C99CBFA514C}" type="presParOf" srcId="{9D0B6EAE-ACDC-492F-AE71-D1431AAA1591}" destId="{79D96A0E-29A5-43BE-8085-DA53AB65BDE7}" srcOrd="8" destOrd="0" presId="urn:microsoft.com/office/officeart/2005/8/layout/vList3"/>
    <dgm:cxn modelId="{B7AAB227-2792-4D16-B25A-EAFDC6C675E3}" type="presParOf" srcId="{79D96A0E-29A5-43BE-8085-DA53AB65BDE7}" destId="{AEA4B1E8-22B4-4DB2-BFEA-2C1C18050924}" srcOrd="0" destOrd="0" presId="urn:microsoft.com/office/officeart/2005/8/layout/vList3"/>
    <dgm:cxn modelId="{E231D432-726E-45B4-B553-5F72DFDE3765}" type="presParOf" srcId="{79D96A0E-29A5-43BE-8085-DA53AB65BDE7}" destId="{05C8C1C4-E72A-4201-BD1A-9B589D23A5B3}" srcOrd="1" destOrd="0" presId="urn:microsoft.com/office/officeart/2005/8/layout/vList3"/>
    <dgm:cxn modelId="{73CFF2F8-E394-4662-A3ED-4ADEEDFD471C}" type="presParOf" srcId="{9D0B6EAE-ACDC-492F-AE71-D1431AAA1591}" destId="{65950421-B6C2-4F93-A3A2-FDEA53E0E40C}" srcOrd="9" destOrd="0" presId="urn:microsoft.com/office/officeart/2005/8/layout/vList3"/>
    <dgm:cxn modelId="{0C9ADDA1-A855-4C4A-A68F-6DC1241E582F}" type="presParOf" srcId="{9D0B6EAE-ACDC-492F-AE71-D1431AAA1591}" destId="{349E2682-C81D-425A-8EEE-4565E9C28C9A}" srcOrd="10" destOrd="0" presId="urn:microsoft.com/office/officeart/2005/8/layout/vList3"/>
    <dgm:cxn modelId="{076500A3-6AE1-420C-A87C-8544EFA14081}" type="presParOf" srcId="{349E2682-C81D-425A-8EEE-4565E9C28C9A}" destId="{8FA53202-769A-424D-8AAD-B179C804F949}" srcOrd="0" destOrd="0" presId="urn:microsoft.com/office/officeart/2005/8/layout/vList3"/>
    <dgm:cxn modelId="{B86FBE12-97C5-45C9-A0C3-24E6806D6948}" type="presParOf" srcId="{349E2682-C81D-425A-8EEE-4565E9C28C9A}" destId="{C5AB590A-648F-4830-9FAA-BDFF09843F1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F493C-6263-4042-B407-DD70C5178F32}">
      <dsp:nvSpPr>
        <dsp:cNvPr id="0" name=""/>
        <dsp:cNvSpPr/>
      </dsp:nvSpPr>
      <dsp:spPr>
        <a:xfrm rot="10800000">
          <a:off x="1665672" y="4518"/>
          <a:ext cx="5723067" cy="781294"/>
        </a:xfrm>
        <a:prstGeom prst="homePlate">
          <a:avLst/>
        </a:prstGeom>
        <a:gradFill rotWithShape="1">
          <a:gsLst>
            <a:gs pos="0">
              <a:schemeClr val="accent2">
                <a:tint val="96000"/>
                <a:lumMod val="104000"/>
              </a:schemeClr>
            </a:gs>
            <a:gs pos="100000">
              <a:schemeClr val="accent2">
                <a:shade val="98000"/>
                <a:lumMod val="94000"/>
              </a:schemeClr>
            </a:gs>
          </a:gsLst>
          <a:lin ang="5400000" scaled="0"/>
        </a:gradFill>
        <a:ln w="9525" cap="rnd" cmpd="sng" algn="ctr">
          <a:solidFill>
            <a:schemeClr val="accent2">
              <a:shade val="90000"/>
            </a:schemeClr>
          </a:solidFill>
          <a:prstDash val="solid"/>
        </a:ln>
        <a:effectLst>
          <a:outerShdw blurRad="38100" dist="25400" dir="5400000" rotWithShape="0">
            <a:srgbClr val="000000">
              <a:alpha val="25000"/>
            </a:srgbClr>
          </a:outerShdw>
        </a:effectLst>
        <a:scene3d>
          <a:camera prst="orthographicFront"/>
          <a:lightRig rig="flat" dir="t"/>
        </a:scene3d>
      </dsp:spPr>
      <dsp:style>
        <a:lnRef idx="1">
          <a:schemeClr val="accent2"/>
        </a:lnRef>
        <a:fillRef idx="3">
          <a:schemeClr val="accent2"/>
        </a:fillRef>
        <a:effectRef idx="2">
          <a:schemeClr val="accent2"/>
        </a:effectRef>
        <a:fontRef idx="minor">
          <a:schemeClr val="lt1"/>
        </a:fontRef>
      </dsp:style>
      <dsp:txBody>
        <a:bodyPr spcFirstLastPara="0" vert="horz" wrap="square" lIns="344529" tIns="118110" rIns="220472" bIns="118110" numCol="1" spcCol="1270" anchor="ctr" anchorCtr="0">
          <a:noAutofit/>
        </a:bodyPr>
        <a:lstStyle/>
        <a:p>
          <a:pPr lvl="0" algn="ctr" defTabSz="1377950" rtl="1">
            <a:lnSpc>
              <a:spcPct val="90000"/>
            </a:lnSpc>
            <a:spcBef>
              <a:spcPct val="0"/>
            </a:spcBef>
            <a:spcAft>
              <a:spcPct val="35000"/>
            </a:spcAft>
          </a:pPr>
          <a:r>
            <a:rPr lang="fa-IR" sz="3100" b="1" kern="1200" dirty="0" smtClean="0">
              <a:effectLst>
                <a:outerShdw blurRad="38100" dist="38100" dir="2700000" algn="tl">
                  <a:srgbClr val="000000">
                    <a:alpha val="43137"/>
                  </a:srgbClr>
                </a:outerShdw>
              </a:effectLst>
              <a:cs typeface="0 Nazanin" panose="00000400000000000000" pitchFamily="2" charset="-78"/>
            </a:rPr>
            <a:t>اشتغال کامل</a:t>
          </a:r>
          <a:endParaRPr lang="fa-IR" sz="3100" b="1" kern="1200" dirty="0">
            <a:effectLst>
              <a:outerShdw blurRad="38100" dist="38100" dir="2700000" algn="tl">
                <a:srgbClr val="000000">
                  <a:alpha val="43137"/>
                </a:srgbClr>
              </a:outerShdw>
            </a:effectLst>
            <a:cs typeface="0 Nazanin" panose="00000400000000000000" pitchFamily="2" charset="-78"/>
          </a:endParaRPr>
        </a:p>
      </dsp:txBody>
      <dsp:txXfrm rot="10800000">
        <a:off x="1860995" y="4518"/>
        <a:ext cx="5527744" cy="781294"/>
      </dsp:txXfrm>
    </dsp:sp>
    <dsp:sp modelId="{19C9EB31-9D77-4A8E-80FF-D36B79B041A7}">
      <dsp:nvSpPr>
        <dsp:cNvPr id="0" name=""/>
        <dsp:cNvSpPr/>
      </dsp:nvSpPr>
      <dsp:spPr>
        <a:xfrm>
          <a:off x="1217376" y="1998"/>
          <a:ext cx="896590" cy="78633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0BE24CD-18C1-4DAF-B23D-ACD55F0E06C4}">
      <dsp:nvSpPr>
        <dsp:cNvPr id="0" name=""/>
        <dsp:cNvSpPr/>
      </dsp:nvSpPr>
      <dsp:spPr>
        <a:xfrm rot="10800000">
          <a:off x="1636848" y="1021555"/>
          <a:ext cx="5723067" cy="781294"/>
        </a:xfrm>
        <a:prstGeom prst="homePlate">
          <a:avLst/>
        </a:prstGeom>
        <a:gradFill rotWithShape="1">
          <a:gsLst>
            <a:gs pos="0">
              <a:schemeClr val="accent2">
                <a:tint val="96000"/>
                <a:lumMod val="104000"/>
              </a:schemeClr>
            </a:gs>
            <a:gs pos="100000">
              <a:schemeClr val="accent2">
                <a:shade val="98000"/>
                <a:lumMod val="94000"/>
              </a:schemeClr>
            </a:gs>
          </a:gsLst>
          <a:lin ang="5400000" scaled="0"/>
        </a:gradFill>
        <a:ln w="9525" cap="rnd" cmpd="sng" algn="ctr">
          <a:solidFill>
            <a:schemeClr val="accent2">
              <a:shade val="90000"/>
            </a:schemeClr>
          </a:solidFill>
          <a:prstDash val="solid"/>
        </a:ln>
        <a:effectLst>
          <a:outerShdw blurRad="38100" dist="25400" dir="5400000" rotWithShape="0">
            <a:srgbClr val="000000">
              <a:alpha val="25000"/>
            </a:srgbClr>
          </a:outerShdw>
        </a:effectLst>
        <a:scene3d>
          <a:camera prst="orthographicFront"/>
          <a:lightRig rig="flat" dir="t"/>
        </a:scene3d>
      </dsp:spPr>
      <dsp:style>
        <a:lnRef idx="1">
          <a:schemeClr val="accent2"/>
        </a:lnRef>
        <a:fillRef idx="3">
          <a:schemeClr val="accent2"/>
        </a:fillRef>
        <a:effectRef idx="2">
          <a:schemeClr val="accent2"/>
        </a:effectRef>
        <a:fontRef idx="minor">
          <a:schemeClr val="lt1"/>
        </a:fontRef>
      </dsp:style>
      <dsp:txBody>
        <a:bodyPr spcFirstLastPara="0" vert="horz" wrap="square" lIns="344529" tIns="118110" rIns="220472" bIns="118110" numCol="1" spcCol="1270" anchor="ctr" anchorCtr="0">
          <a:noAutofit/>
        </a:bodyPr>
        <a:lstStyle/>
        <a:p>
          <a:pPr lvl="0" algn="ctr" defTabSz="1377950" rtl="1">
            <a:lnSpc>
              <a:spcPct val="90000"/>
            </a:lnSpc>
            <a:spcBef>
              <a:spcPct val="0"/>
            </a:spcBef>
            <a:spcAft>
              <a:spcPct val="35000"/>
            </a:spcAft>
          </a:pPr>
          <a:r>
            <a:rPr lang="fa-IR" sz="3100" b="1" kern="1200" dirty="0" smtClean="0">
              <a:effectLst>
                <a:outerShdw blurRad="38100" dist="38100" dir="2700000" algn="tl">
                  <a:srgbClr val="000000">
                    <a:alpha val="43137"/>
                  </a:srgbClr>
                </a:outerShdw>
              </a:effectLst>
              <a:cs typeface="0 Nazanin" panose="00000400000000000000" pitchFamily="2" charset="-78"/>
            </a:rPr>
            <a:t>رشد اقتصادی</a:t>
          </a:r>
          <a:endParaRPr lang="fa-IR" sz="3100" b="1" kern="1200" dirty="0">
            <a:effectLst>
              <a:outerShdw blurRad="38100" dist="38100" dir="2700000" algn="tl">
                <a:srgbClr val="000000">
                  <a:alpha val="43137"/>
                </a:srgbClr>
              </a:outerShdw>
            </a:effectLst>
            <a:cs typeface="0 Nazanin" panose="00000400000000000000" pitchFamily="2" charset="-78"/>
          </a:endParaRPr>
        </a:p>
      </dsp:txBody>
      <dsp:txXfrm rot="10800000">
        <a:off x="1832171" y="1021555"/>
        <a:ext cx="5527744" cy="781294"/>
      </dsp:txXfrm>
    </dsp:sp>
    <dsp:sp modelId="{B8713958-DB05-461B-AC55-081EDB5E8EF3}">
      <dsp:nvSpPr>
        <dsp:cNvPr id="0" name=""/>
        <dsp:cNvSpPr/>
      </dsp:nvSpPr>
      <dsp:spPr>
        <a:xfrm>
          <a:off x="1246200" y="1021555"/>
          <a:ext cx="781294" cy="78129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49779F0-762C-439C-BAB3-4C0A79CEB08A}">
      <dsp:nvSpPr>
        <dsp:cNvPr id="0" name=""/>
        <dsp:cNvSpPr/>
      </dsp:nvSpPr>
      <dsp:spPr>
        <a:xfrm rot="10800000">
          <a:off x="1636848" y="2036072"/>
          <a:ext cx="5723067" cy="781294"/>
        </a:xfrm>
        <a:prstGeom prst="homePlate">
          <a:avLst/>
        </a:prstGeom>
        <a:gradFill rotWithShape="1">
          <a:gsLst>
            <a:gs pos="0">
              <a:schemeClr val="accent2">
                <a:tint val="96000"/>
                <a:lumMod val="104000"/>
              </a:schemeClr>
            </a:gs>
            <a:gs pos="100000">
              <a:schemeClr val="accent2">
                <a:shade val="98000"/>
                <a:lumMod val="94000"/>
              </a:schemeClr>
            </a:gs>
          </a:gsLst>
          <a:lin ang="5400000" scaled="0"/>
        </a:gradFill>
        <a:ln w="9525" cap="rnd" cmpd="sng" algn="ctr">
          <a:solidFill>
            <a:schemeClr val="accent2">
              <a:shade val="90000"/>
            </a:schemeClr>
          </a:solidFill>
          <a:prstDash val="solid"/>
        </a:ln>
        <a:effectLst>
          <a:outerShdw blurRad="38100" dist="25400" dir="5400000" rotWithShape="0">
            <a:srgbClr val="000000">
              <a:alpha val="25000"/>
            </a:srgbClr>
          </a:outerShdw>
        </a:effectLst>
        <a:scene3d>
          <a:camera prst="orthographicFront"/>
          <a:lightRig rig="flat" dir="t"/>
        </a:scene3d>
      </dsp:spPr>
      <dsp:style>
        <a:lnRef idx="1">
          <a:schemeClr val="accent2"/>
        </a:lnRef>
        <a:fillRef idx="3">
          <a:schemeClr val="accent2"/>
        </a:fillRef>
        <a:effectRef idx="2">
          <a:schemeClr val="accent2"/>
        </a:effectRef>
        <a:fontRef idx="minor">
          <a:schemeClr val="lt1"/>
        </a:fontRef>
      </dsp:style>
      <dsp:txBody>
        <a:bodyPr spcFirstLastPara="0" vert="horz" wrap="square" lIns="344529" tIns="118110" rIns="220472" bIns="118110" numCol="1" spcCol="1270" anchor="ctr" anchorCtr="0">
          <a:noAutofit/>
        </a:bodyPr>
        <a:lstStyle/>
        <a:p>
          <a:pPr lvl="0" algn="ctr" defTabSz="1377950" rtl="1">
            <a:lnSpc>
              <a:spcPct val="90000"/>
            </a:lnSpc>
            <a:spcBef>
              <a:spcPct val="0"/>
            </a:spcBef>
            <a:spcAft>
              <a:spcPct val="35000"/>
            </a:spcAft>
          </a:pPr>
          <a:r>
            <a:rPr lang="fa-IR" sz="3100" b="1" kern="1200" dirty="0" smtClean="0">
              <a:effectLst>
                <a:outerShdw blurRad="38100" dist="38100" dir="2700000" algn="tl">
                  <a:srgbClr val="000000">
                    <a:alpha val="43137"/>
                  </a:srgbClr>
                </a:outerShdw>
              </a:effectLst>
              <a:cs typeface="0 Nazanin" panose="00000400000000000000" pitchFamily="2" charset="-78"/>
            </a:rPr>
            <a:t>ثبات قیمت</a:t>
          </a:r>
          <a:endParaRPr lang="fa-IR" sz="3100" b="1" kern="1200" dirty="0">
            <a:effectLst>
              <a:outerShdw blurRad="38100" dist="38100" dir="2700000" algn="tl">
                <a:srgbClr val="000000">
                  <a:alpha val="43137"/>
                </a:srgbClr>
              </a:outerShdw>
            </a:effectLst>
            <a:cs typeface="0 Nazanin" panose="00000400000000000000" pitchFamily="2" charset="-78"/>
          </a:endParaRPr>
        </a:p>
      </dsp:txBody>
      <dsp:txXfrm rot="10800000">
        <a:off x="1832171" y="2036072"/>
        <a:ext cx="5527744" cy="781294"/>
      </dsp:txXfrm>
    </dsp:sp>
    <dsp:sp modelId="{E56D4E94-B45C-4493-BE4B-7C2BDB7529DC}">
      <dsp:nvSpPr>
        <dsp:cNvPr id="0" name=""/>
        <dsp:cNvSpPr/>
      </dsp:nvSpPr>
      <dsp:spPr>
        <a:xfrm>
          <a:off x="1246200" y="2036072"/>
          <a:ext cx="781294" cy="78129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BE675D0-2197-4945-88A6-E7F36297E12D}">
      <dsp:nvSpPr>
        <dsp:cNvPr id="0" name=""/>
        <dsp:cNvSpPr/>
      </dsp:nvSpPr>
      <dsp:spPr>
        <a:xfrm rot="10800000">
          <a:off x="1636848" y="3095686"/>
          <a:ext cx="5723067" cy="781294"/>
        </a:xfrm>
        <a:prstGeom prst="homePlate">
          <a:avLst/>
        </a:prstGeom>
        <a:gradFill rotWithShape="1">
          <a:gsLst>
            <a:gs pos="0">
              <a:schemeClr val="accent2">
                <a:tint val="96000"/>
                <a:lumMod val="104000"/>
              </a:schemeClr>
            </a:gs>
            <a:gs pos="100000">
              <a:schemeClr val="accent2">
                <a:shade val="98000"/>
                <a:lumMod val="94000"/>
              </a:schemeClr>
            </a:gs>
          </a:gsLst>
          <a:lin ang="5400000" scaled="0"/>
        </a:gradFill>
        <a:ln w="9525" cap="rnd" cmpd="sng" algn="ctr">
          <a:solidFill>
            <a:schemeClr val="accent2">
              <a:shade val="90000"/>
            </a:schemeClr>
          </a:solidFill>
          <a:prstDash val="solid"/>
        </a:ln>
        <a:effectLst>
          <a:outerShdw blurRad="38100" dist="25400" dir="5400000" rotWithShape="0">
            <a:srgbClr val="000000">
              <a:alpha val="25000"/>
            </a:srgbClr>
          </a:outerShdw>
        </a:effectLst>
        <a:scene3d>
          <a:camera prst="orthographicFront"/>
          <a:lightRig rig="flat" dir="t"/>
        </a:scene3d>
      </dsp:spPr>
      <dsp:style>
        <a:lnRef idx="1">
          <a:schemeClr val="accent2"/>
        </a:lnRef>
        <a:fillRef idx="3">
          <a:schemeClr val="accent2"/>
        </a:fillRef>
        <a:effectRef idx="2">
          <a:schemeClr val="accent2"/>
        </a:effectRef>
        <a:fontRef idx="minor">
          <a:schemeClr val="lt1"/>
        </a:fontRef>
      </dsp:style>
      <dsp:txBody>
        <a:bodyPr spcFirstLastPara="0" vert="horz" wrap="square" lIns="344529" tIns="118110" rIns="220472" bIns="118110" numCol="1" spcCol="1270" anchor="ctr" anchorCtr="0">
          <a:noAutofit/>
        </a:bodyPr>
        <a:lstStyle/>
        <a:p>
          <a:pPr lvl="0" algn="ctr" defTabSz="1377950" rtl="1">
            <a:lnSpc>
              <a:spcPct val="90000"/>
            </a:lnSpc>
            <a:spcBef>
              <a:spcPct val="0"/>
            </a:spcBef>
            <a:spcAft>
              <a:spcPct val="35000"/>
            </a:spcAft>
          </a:pPr>
          <a:r>
            <a:rPr lang="fa-IR" sz="3100" b="1" kern="1200" dirty="0" smtClean="0">
              <a:effectLst>
                <a:outerShdw blurRad="38100" dist="38100" dir="2700000" algn="tl">
                  <a:srgbClr val="000000">
                    <a:alpha val="43137"/>
                  </a:srgbClr>
                </a:outerShdw>
              </a:effectLst>
              <a:cs typeface="0 Nazanin" panose="00000400000000000000" pitchFamily="2" charset="-78"/>
            </a:rPr>
            <a:t>ثبات نرخ بهره</a:t>
          </a:r>
          <a:endParaRPr lang="fa-IR" sz="3100" b="1" kern="1200" dirty="0">
            <a:effectLst>
              <a:outerShdw blurRad="38100" dist="38100" dir="2700000" algn="tl">
                <a:srgbClr val="000000">
                  <a:alpha val="43137"/>
                </a:srgbClr>
              </a:outerShdw>
            </a:effectLst>
            <a:cs typeface="0 Nazanin" panose="00000400000000000000" pitchFamily="2" charset="-78"/>
          </a:endParaRPr>
        </a:p>
      </dsp:txBody>
      <dsp:txXfrm rot="10800000">
        <a:off x="1832171" y="3095686"/>
        <a:ext cx="5527744" cy="781294"/>
      </dsp:txXfrm>
    </dsp:sp>
    <dsp:sp modelId="{8089569E-2AE3-414A-B412-6697EB75E4BC}">
      <dsp:nvSpPr>
        <dsp:cNvPr id="0" name=""/>
        <dsp:cNvSpPr/>
      </dsp:nvSpPr>
      <dsp:spPr>
        <a:xfrm>
          <a:off x="1246200" y="3050589"/>
          <a:ext cx="781294" cy="78129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5C8C1C4-E72A-4201-BD1A-9B589D23A5B3}">
      <dsp:nvSpPr>
        <dsp:cNvPr id="0" name=""/>
        <dsp:cNvSpPr/>
      </dsp:nvSpPr>
      <dsp:spPr>
        <a:xfrm rot="10800000">
          <a:off x="1636848" y="4065107"/>
          <a:ext cx="5723067" cy="781294"/>
        </a:xfrm>
        <a:prstGeom prst="homePlate">
          <a:avLst/>
        </a:prstGeom>
        <a:gradFill rotWithShape="1">
          <a:gsLst>
            <a:gs pos="0">
              <a:schemeClr val="accent2">
                <a:tint val="96000"/>
                <a:lumMod val="104000"/>
              </a:schemeClr>
            </a:gs>
            <a:gs pos="100000">
              <a:schemeClr val="accent2">
                <a:shade val="98000"/>
                <a:lumMod val="94000"/>
              </a:schemeClr>
            </a:gs>
          </a:gsLst>
          <a:lin ang="5400000" scaled="0"/>
        </a:gradFill>
        <a:ln w="9525" cap="rnd" cmpd="sng" algn="ctr">
          <a:solidFill>
            <a:schemeClr val="accent2">
              <a:shade val="90000"/>
            </a:schemeClr>
          </a:solidFill>
          <a:prstDash val="solid"/>
        </a:ln>
        <a:effectLst>
          <a:outerShdw blurRad="38100" dist="25400" dir="5400000" rotWithShape="0">
            <a:srgbClr val="000000">
              <a:alpha val="25000"/>
            </a:srgbClr>
          </a:outerShdw>
        </a:effectLst>
        <a:scene3d>
          <a:camera prst="orthographicFront"/>
          <a:lightRig rig="flat" dir="t"/>
        </a:scene3d>
      </dsp:spPr>
      <dsp:style>
        <a:lnRef idx="1">
          <a:schemeClr val="accent2"/>
        </a:lnRef>
        <a:fillRef idx="3">
          <a:schemeClr val="accent2"/>
        </a:fillRef>
        <a:effectRef idx="2">
          <a:schemeClr val="accent2"/>
        </a:effectRef>
        <a:fontRef idx="minor">
          <a:schemeClr val="lt1"/>
        </a:fontRef>
      </dsp:style>
      <dsp:txBody>
        <a:bodyPr spcFirstLastPara="0" vert="horz" wrap="square" lIns="344529" tIns="118110" rIns="220472" bIns="118110" numCol="1" spcCol="1270" anchor="ctr" anchorCtr="0">
          <a:noAutofit/>
        </a:bodyPr>
        <a:lstStyle/>
        <a:p>
          <a:pPr lvl="0" algn="ctr" defTabSz="1377950" rtl="1">
            <a:lnSpc>
              <a:spcPct val="90000"/>
            </a:lnSpc>
            <a:spcBef>
              <a:spcPct val="0"/>
            </a:spcBef>
            <a:spcAft>
              <a:spcPct val="35000"/>
            </a:spcAft>
          </a:pPr>
          <a:r>
            <a:rPr lang="fa-IR" sz="3100" b="1" kern="1200" dirty="0" smtClean="0">
              <a:effectLst>
                <a:outerShdw blurRad="38100" dist="38100" dir="2700000" algn="tl">
                  <a:srgbClr val="000000">
                    <a:alpha val="43137"/>
                  </a:srgbClr>
                </a:outerShdw>
              </a:effectLst>
              <a:cs typeface="0 Nazanin" panose="00000400000000000000" pitchFamily="2" charset="-78"/>
            </a:rPr>
            <a:t>ثبات در بازار های مالی</a:t>
          </a:r>
          <a:endParaRPr lang="fa-IR" sz="3100" b="1" kern="1200" dirty="0">
            <a:effectLst>
              <a:outerShdw blurRad="38100" dist="38100" dir="2700000" algn="tl">
                <a:srgbClr val="000000">
                  <a:alpha val="43137"/>
                </a:srgbClr>
              </a:outerShdw>
            </a:effectLst>
            <a:cs typeface="0 Nazanin" panose="00000400000000000000" pitchFamily="2" charset="-78"/>
          </a:endParaRPr>
        </a:p>
      </dsp:txBody>
      <dsp:txXfrm rot="10800000">
        <a:off x="1832171" y="4065107"/>
        <a:ext cx="5527744" cy="781294"/>
      </dsp:txXfrm>
    </dsp:sp>
    <dsp:sp modelId="{AEA4B1E8-22B4-4DB2-BFEA-2C1C18050924}">
      <dsp:nvSpPr>
        <dsp:cNvPr id="0" name=""/>
        <dsp:cNvSpPr/>
      </dsp:nvSpPr>
      <dsp:spPr>
        <a:xfrm>
          <a:off x="1246200" y="4065107"/>
          <a:ext cx="781294" cy="781294"/>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AB590A-648F-4830-9FAA-BDFF09843F18}">
      <dsp:nvSpPr>
        <dsp:cNvPr id="0" name=""/>
        <dsp:cNvSpPr/>
      </dsp:nvSpPr>
      <dsp:spPr>
        <a:xfrm rot="10800000">
          <a:off x="1636848" y="5079624"/>
          <a:ext cx="5723067" cy="781294"/>
        </a:xfrm>
        <a:prstGeom prst="homePlate">
          <a:avLst/>
        </a:prstGeom>
        <a:gradFill rotWithShape="1">
          <a:gsLst>
            <a:gs pos="0">
              <a:schemeClr val="accent2">
                <a:tint val="96000"/>
                <a:lumMod val="104000"/>
              </a:schemeClr>
            </a:gs>
            <a:gs pos="100000">
              <a:schemeClr val="accent2">
                <a:shade val="98000"/>
                <a:lumMod val="94000"/>
              </a:schemeClr>
            </a:gs>
          </a:gsLst>
          <a:lin ang="5400000" scaled="0"/>
        </a:gradFill>
        <a:ln w="9525" cap="rnd" cmpd="sng" algn="ctr">
          <a:solidFill>
            <a:schemeClr val="accent2">
              <a:shade val="90000"/>
            </a:schemeClr>
          </a:solidFill>
          <a:prstDash val="solid"/>
        </a:ln>
        <a:effectLst>
          <a:outerShdw blurRad="38100" dist="25400" dir="5400000" rotWithShape="0">
            <a:srgbClr val="000000">
              <a:alpha val="25000"/>
            </a:srgbClr>
          </a:outerShdw>
        </a:effectLst>
        <a:scene3d>
          <a:camera prst="orthographicFront"/>
          <a:lightRig rig="flat" dir="t"/>
        </a:scene3d>
      </dsp:spPr>
      <dsp:style>
        <a:lnRef idx="1">
          <a:schemeClr val="accent2"/>
        </a:lnRef>
        <a:fillRef idx="3">
          <a:schemeClr val="accent2"/>
        </a:fillRef>
        <a:effectRef idx="2">
          <a:schemeClr val="accent2"/>
        </a:effectRef>
        <a:fontRef idx="minor">
          <a:schemeClr val="lt1"/>
        </a:fontRef>
      </dsp:style>
      <dsp:txBody>
        <a:bodyPr spcFirstLastPara="0" vert="horz" wrap="square" lIns="344529" tIns="118110" rIns="220472" bIns="118110" numCol="1" spcCol="1270" anchor="ctr" anchorCtr="0">
          <a:noAutofit/>
        </a:bodyPr>
        <a:lstStyle/>
        <a:p>
          <a:pPr lvl="0" algn="ctr" defTabSz="1377950" rtl="1">
            <a:lnSpc>
              <a:spcPct val="90000"/>
            </a:lnSpc>
            <a:spcBef>
              <a:spcPct val="0"/>
            </a:spcBef>
            <a:spcAft>
              <a:spcPct val="35000"/>
            </a:spcAft>
          </a:pPr>
          <a:r>
            <a:rPr lang="fa-IR" sz="3100" b="1" kern="1200" dirty="0" smtClean="0">
              <a:effectLst>
                <a:outerShdw blurRad="38100" dist="38100" dir="2700000" algn="tl">
                  <a:srgbClr val="000000">
                    <a:alpha val="43137"/>
                  </a:srgbClr>
                </a:outerShdw>
              </a:effectLst>
              <a:cs typeface="0 Nazanin" panose="00000400000000000000" pitchFamily="2" charset="-78"/>
            </a:rPr>
            <a:t>ثبات در بازار ارز</a:t>
          </a:r>
          <a:endParaRPr lang="fa-IR" sz="3100" b="1" kern="1200" dirty="0">
            <a:effectLst>
              <a:outerShdw blurRad="38100" dist="38100" dir="2700000" algn="tl">
                <a:srgbClr val="000000">
                  <a:alpha val="43137"/>
                </a:srgbClr>
              </a:outerShdw>
            </a:effectLst>
            <a:cs typeface="0 Nazanin" panose="00000400000000000000" pitchFamily="2" charset="-78"/>
          </a:endParaRPr>
        </a:p>
      </dsp:txBody>
      <dsp:txXfrm rot="10800000">
        <a:off x="1832171" y="5079624"/>
        <a:ext cx="5527744" cy="781294"/>
      </dsp:txXfrm>
    </dsp:sp>
    <dsp:sp modelId="{8FA53202-769A-424D-8AAD-B179C804F949}">
      <dsp:nvSpPr>
        <dsp:cNvPr id="0" name=""/>
        <dsp:cNvSpPr/>
      </dsp:nvSpPr>
      <dsp:spPr>
        <a:xfrm>
          <a:off x="1246200" y="5079624"/>
          <a:ext cx="781294" cy="781294"/>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91269088"/>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32221177"/>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49048653"/>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5019376"/>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35957588"/>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59348401"/>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63477388"/>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89378505"/>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57365963"/>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22547779"/>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9022554"/>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18497414"/>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93449038"/>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3/23/2020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27175739"/>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49108472"/>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32224986"/>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3/23/2020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909945463"/>
      </p:ext>
    </p:extLst>
  </p:cSld>
  <p:clrMap bg1="dk1" tx1="lt1" bg2="dk2" tx2="lt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 id="2147484076" r:id="rId16"/>
  </p:sldLayoutIdLst>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5260" y="963706"/>
            <a:ext cx="8825658" cy="1967753"/>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fa-IR" b="1" dirty="0" smtClean="0">
                <a:solidFill>
                  <a:schemeClr val="tx1"/>
                </a:solidFill>
                <a:effectLst>
                  <a:glow rad="101600">
                    <a:schemeClr val="accent2">
                      <a:satMod val="175000"/>
                      <a:alpha val="40000"/>
                    </a:schemeClr>
                  </a:glow>
                </a:effectLst>
                <a:cs typeface="0 Nazanin" panose="00000400000000000000" pitchFamily="2" charset="-78"/>
              </a:rPr>
              <a:t>بسمه تعالی</a:t>
            </a:r>
            <a:r>
              <a:rPr lang="fa-IR" b="1" dirty="0" smtClean="0">
                <a:solidFill>
                  <a:schemeClr val="tx1"/>
                </a:solidFill>
                <a:effectLst>
                  <a:glow rad="101600">
                    <a:schemeClr val="accent2">
                      <a:satMod val="175000"/>
                      <a:alpha val="40000"/>
                    </a:schemeClr>
                  </a:glow>
                </a:effectLst>
              </a:rPr>
              <a:t/>
            </a:r>
            <a:br>
              <a:rPr lang="fa-IR" b="1" dirty="0" smtClean="0">
                <a:solidFill>
                  <a:schemeClr val="tx1"/>
                </a:solidFill>
                <a:effectLst>
                  <a:glow rad="101600">
                    <a:schemeClr val="accent2">
                      <a:satMod val="175000"/>
                      <a:alpha val="40000"/>
                    </a:schemeClr>
                  </a:glow>
                </a:effectLst>
              </a:rPr>
            </a:br>
            <a:endParaRPr lang="fa-IR" b="1" dirty="0">
              <a:solidFill>
                <a:schemeClr val="tx1"/>
              </a:solidFill>
              <a:effectLst>
                <a:glow rad="101600">
                  <a:schemeClr val="accent2">
                    <a:satMod val="175000"/>
                    <a:alpha val="40000"/>
                  </a:schemeClr>
                </a:glow>
              </a:effectLst>
            </a:endParaRPr>
          </a:p>
        </p:txBody>
      </p:sp>
      <p:sp>
        <p:nvSpPr>
          <p:cNvPr id="3" name="Subtitle 2"/>
          <p:cNvSpPr>
            <a:spLocks noGrp="1"/>
          </p:cNvSpPr>
          <p:nvPr>
            <p:ph type="subTitle" idx="1"/>
          </p:nvPr>
        </p:nvSpPr>
        <p:spPr>
          <a:xfrm>
            <a:off x="1773519" y="3338545"/>
            <a:ext cx="8825658" cy="861420"/>
          </a:xfrm>
        </p:spPr>
        <p:txBody>
          <a:bodyPr>
            <a:normAutofit/>
          </a:bodyPr>
          <a:lstStyle/>
          <a:p>
            <a:pPr algn="ctr"/>
            <a:r>
              <a:rPr lang="fa-IR" sz="4800" b="1" cap="none" dirty="0" smtClean="0">
                <a:ln w="10160">
                  <a:solidFill>
                    <a:schemeClr val="accent5"/>
                  </a:solidFill>
                  <a:prstDash val="solid"/>
                </a:ln>
                <a:solidFill>
                  <a:srgbClr val="FFFFFF"/>
                </a:solidFill>
                <a:effectLst>
                  <a:outerShdw blurRad="38100" dist="22860" dir="5400000" algn="tl" rotWithShape="0">
                    <a:srgbClr val="000000">
                      <a:alpha val="30000"/>
                    </a:srgbClr>
                  </a:outerShdw>
                  <a:reflection blurRad="6350" stA="55000" endA="300" endPos="45500" dir="5400000" sy="-100000" algn="bl" rotWithShape="0"/>
                </a:effectLst>
                <a:cs typeface="0 Nazanin" panose="00000400000000000000" pitchFamily="2" charset="-78"/>
              </a:rPr>
              <a:t>سیاستها و نظریه های پولی</a:t>
            </a:r>
            <a:endParaRPr lang="fa-IR" sz="4800" b="1" cap="none" dirty="0">
              <a:ln w="10160">
                <a:solidFill>
                  <a:schemeClr val="accent5"/>
                </a:solidFill>
                <a:prstDash val="solid"/>
              </a:ln>
              <a:solidFill>
                <a:srgbClr val="FFFFFF"/>
              </a:solidFill>
              <a:effectLst>
                <a:outerShdw blurRad="38100" dist="22860" dir="5400000" algn="tl" rotWithShape="0">
                  <a:srgbClr val="000000">
                    <a:alpha val="30000"/>
                  </a:srgbClr>
                </a:outerShdw>
                <a:reflection blurRad="6350" stA="55000" endA="300" endPos="45500" dir="5400000" sy="-100000" algn="bl" rotWithShape="0"/>
              </a:effectLst>
              <a:cs typeface="0 Nazanin" panose="00000400000000000000" pitchFamily="2" charset="-78"/>
            </a:endParaRPr>
          </a:p>
        </p:txBody>
      </p:sp>
      <p:pic>
        <p:nvPicPr>
          <p:cNvPr id="4" name="AUD-20200323-WA003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38163" y="312938"/>
            <a:ext cx="487363" cy="487363"/>
          </a:xfrm>
          <a:prstGeom prst="rect">
            <a:avLst/>
          </a:prstGeom>
        </p:spPr>
      </p:pic>
    </p:spTree>
    <p:extLst>
      <p:ext uri="{BB962C8B-B14F-4D97-AF65-F5344CB8AC3E}">
        <p14:creationId xmlns:p14="http://schemas.microsoft.com/office/powerpoint/2010/main" val="4175009683"/>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26"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9" repeatCount="indefinite" fill="hold" display="0">
                  <p:stCondLst>
                    <p:cond delay="indefinite"/>
                  </p:stCondLst>
                  <p:endCondLst>
                    <p:cond evt="onStopAudio" delay="0">
                      <p:tgtEl>
                        <p:sldTgt/>
                      </p:tgtEl>
                    </p:cond>
                  </p:endCondLst>
                </p:cTn>
                <p:tgtEl>
                  <p:spTgt spid="4"/>
                </p:tgtEl>
              </p:cMediaNode>
            </p:audio>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0808" y="65314"/>
            <a:ext cx="8566874" cy="6447453"/>
          </a:xfrm>
          <a:prstGeom prst="rect">
            <a:avLst/>
          </a:prstGeom>
        </p:spPr>
      </p:pic>
      <p:sp>
        <p:nvSpPr>
          <p:cNvPr id="3" name="TextBox 2"/>
          <p:cNvSpPr txBox="1"/>
          <p:nvPr/>
        </p:nvSpPr>
        <p:spPr>
          <a:xfrm>
            <a:off x="10461812" y="1855694"/>
            <a:ext cx="1452282" cy="286232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ctr"/>
            <a:r>
              <a:rPr lang="fa-IR" sz="3000" b="1" dirty="0" smtClean="0">
                <a:ln w="22225">
                  <a:solidFill>
                    <a:schemeClr val="accent2"/>
                  </a:solidFill>
                  <a:prstDash val="solid"/>
                </a:ln>
                <a:solidFill>
                  <a:schemeClr val="accent2">
                    <a:lumMod val="40000"/>
                    <a:lumOff val="60000"/>
                  </a:schemeClr>
                </a:solidFill>
                <a:cs typeface="0 Nazanin" panose="00000400000000000000" pitchFamily="2" charset="-78"/>
              </a:rPr>
              <a:t>تاثیر</a:t>
            </a:r>
          </a:p>
          <a:p>
            <a:pPr algn="ctr"/>
            <a:r>
              <a:rPr lang="fa-IR" sz="3000" b="1" dirty="0" smtClean="0">
                <a:ln w="22225">
                  <a:solidFill>
                    <a:schemeClr val="accent2"/>
                  </a:solidFill>
                  <a:prstDash val="solid"/>
                </a:ln>
                <a:solidFill>
                  <a:schemeClr val="accent2">
                    <a:lumMod val="40000"/>
                    <a:lumOff val="60000"/>
                  </a:schemeClr>
                </a:solidFill>
                <a:cs typeface="0 Nazanin" panose="00000400000000000000" pitchFamily="2" charset="-78"/>
              </a:rPr>
              <a:t>سیاست پولی</a:t>
            </a:r>
          </a:p>
          <a:p>
            <a:pPr algn="ctr"/>
            <a:r>
              <a:rPr lang="fa-IR" sz="3000" b="1" dirty="0" smtClean="0">
                <a:ln w="22225">
                  <a:solidFill>
                    <a:schemeClr val="accent2"/>
                  </a:solidFill>
                  <a:prstDash val="solid"/>
                </a:ln>
                <a:solidFill>
                  <a:schemeClr val="accent2">
                    <a:lumMod val="40000"/>
                    <a:lumOff val="60000"/>
                  </a:schemeClr>
                </a:solidFill>
                <a:cs typeface="0 Nazanin" panose="00000400000000000000" pitchFamily="2" charset="-78"/>
              </a:rPr>
              <a:t>بر </a:t>
            </a:r>
          </a:p>
          <a:p>
            <a:pPr algn="ctr"/>
            <a:r>
              <a:rPr lang="fa-IR" sz="3000" b="1" dirty="0" smtClean="0">
                <a:ln w="22225">
                  <a:solidFill>
                    <a:schemeClr val="accent2"/>
                  </a:solidFill>
                  <a:prstDash val="solid"/>
                </a:ln>
                <a:solidFill>
                  <a:schemeClr val="accent2">
                    <a:lumMod val="40000"/>
                    <a:lumOff val="60000"/>
                  </a:schemeClr>
                </a:solidFill>
                <a:cs typeface="0 Nazanin" panose="00000400000000000000" pitchFamily="2" charset="-78"/>
              </a:rPr>
              <a:t>بازارهای </a:t>
            </a:r>
          </a:p>
          <a:p>
            <a:pPr algn="ctr"/>
            <a:r>
              <a:rPr lang="fa-IR" sz="3000" b="1" dirty="0" smtClean="0">
                <a:ln w="22225">
                  <a:solidFill>
                    <a:schemeClr val="accent2"/>
                  </a:solidFill>
                  <a:prstDash val="solid"/>
                </a:ln>
                <a:solidFill>
                  <a:schemeClr val="accent2">
                    <a:lumMod val="40000"/>
                    <a:lumOff val="60000"/>
                  </a:schemeClr>
                </a:solidFill>
                <a:cs typeface="0 Nazanin" panose="00000400000000000000" pitchFamily="2" charset="-78"/>
              </a:rPr>
              <a:t>مالی</a:t>
            </a:r>
            <a:endParaRPr lang="fa-IR" sz="3000" b="1" dirty="0">
              <a:ln w="22225">
                <a:solidFill>
                  <a:schemeClr val="accent2"/>
                </a:solidFill>
                <a:prstDash val="solid"/>
              </a:ln>
              <a:solidFill>
                <a:schemeClr val="accent2">
                  <a:lumMod val="40000"/>
                  <a:lumOff val="60000"/>
                </a:schemeClr>
              </a:solidFill>
              <a:cs typeface="0 Nazanin" panose="00000400000000000000" pitchFamily="2" charset="-78"/>
            </a:endParaRPr>
          </a:p>
        </p:txBody>
      </p:sp>
    </p:spTree>
    <p:extLst>
      <p:ext uri="{BB962C8B-B14F-4D97-AF65-F5344CB8AC3E}">
        <p14:creationId xmlns:p14="http://schemas.microsoft.com/office/powerpoint/2010/main" val="854227059"/>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9" y="194597"/>
            <a:ext cx="9586105" cy="6186309"/>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r">
              <a:lnSpc>
                <a:spcPct val="150000"/>
              </a:lnSpc>
            </a:pPr>
            <a:r>
              <a:rPr lang="fa-IR" sz="3200" b="1" dirty="0" smtClean="0">
                <a:ln w="22225">
                  <a:solidFill>
                    <a:schemeClr val="accent2"/>
                  </a:solidFill>
                  <a:prstDash val="solid"/>
                </a:ln>
                <a:solidFill>
                  <a:schemeClr val="accent2">
                    <a:lumMod val="40000"/>
                    <a:lumOff val="60000"/>
                  </a:schemeClr>
                </a:solidFill>
                <a:cs typeface="0 Nazanin" panose="00000400000000000000" pitchFamily="2" charset="-78"/>
              </a:rPr>
              <a:t>اثرات جهانی سیایت پولی </a:t>
            </a:r>
          </a:p>
          <a:p>
            <a:pPr algn="r">
              <a:lnSpc>
                <a:spcPct val="150000"/>
              </a:lnSpc>
            </a:pPr>
            <a:r>
              <a:rPr lang="fa-IR"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0 Nazanin" panose="00000400000000000000" pitchFamily="2" charset="-78"/>
              </a:rPr>
              <a:t>تاثیر دلار : </a:t>
            </a:r>
            <a:r>
              <a:rPr lang="fa-IR" sz="2400" b="1" dirty="0" smtClean="0">
                <a:solidFill>
                  <a:schemeClr val="bg1">
                    <a:lumMod val="95000"/>
                    <a:lumOff val="5000"/>
                  </a:schemeClr>
                </a:solidFill>
                <a:cs typeface="0 Nazanin" panose="00000400000000000000" pitchFamily="2" charset="-78"/>
              </a:rPr>
              <a:t>تضعیف دلار میتواند صادرات امریکارا افزایش و واردات را کاهش دهد و در نتجه رونق اقتصادی امریکارا سبب شود.</a:t>
            </a:r>
          </a:p>
          <a:p>
            <a:pPr algn="r">
              <a:lnSpc>
                <a:spcPct val="150000"/>
              </a:lnSpc>
            </a:pPr>
            <a:r>
              <a:rPr lang="fa-IR" sz="2400" b="1" dirty="0" smtClean="0">
                <a:solidFill>
                  <a:schemeClr val="bg1">
                    <a:lumMod val="95000"/>
                    <a:lumOff val="5000"/>
                  </a:schemeClr>
                </a:solidFill>
                <a:cs typeface="0 Nazanin" panose="00000400000000000000" pitchFamily="2" charset="-78"/>
              </a:rPr>
              <a:t>در ضمن موجب فشار تورمی در امریکا نیز میشود.</a:t>
            </a:r>
          </a:p>
          <a:p>
            <a:pPr algn="r">
              <a:lnSpc>
                <a:spcPct val="150000"/>
              </a:lnSpc>
            </a:pPr>
            <a:endParaRPr lang="fa-IR" sz="2400" b="1" dirty="0">
              <a:solidFill>
                <a:schemeClr val="bg1">
                  <a:lumMod val="95000"/>
                  <a:lumOff val="5000"/>
                </a:schemeClr>
              </a:solidFill>
              <a:cs typeface="0 Nazanin" panose="00000400000000000000" pitchFamily="2" charset="-78"/>
            </a:endParaRPr>
          </a:p>
          <a:p>
            <a:pPr algn="r">
              <a:lnSpc>
                <a:spcPct val="150000"/>
              </a:lnSpc>
            </a:pPr>
            <a:r>
              <a:rPr lang="fa-IR"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0 Nazanin" panose="00000400000000000000" pitchFamily="2" charset="-78"/>
              </a:rPr>
              <a:t>اثر شرایط اقتصاد جهانی : </a:t>
            </a:r>
            <a:r>
              <a:rPr lang="fa-IR" sz="2400" b="1" dirty="0" smtClean="0">
                <a:solidFill>
                  <a:schemeClr val="bg1">
                    <a:lumMod val="95000"/>
                    <a:lumOff val="5000"/>
                  </a:schemeClr>
                </a:solidFill>
                <a:cs typeface="0 Nazanin" panose="00000400000000000000" pitchFamily="2" charset="-78"/>
              </a:rPr>
              <a:t>فدرال رزرو میداند  که شرایط اقتصادی کشورها بر هم تاثیر میگذارد. بنابراین وقتی سیاست پولی خاصی را اتخاذ میکند،شرایط اقتصادی حاکم بر دنیارا مورد توجه قرار میدهد. وقتی شرایط اقتصاد جهانی قوی است، کشورهای خارجی خرید بیشتری (واردات بیشتر)از امریکا داشته و اقتصاد امریکارا تحریک میکند.زمانی که شرایط اقتصاد جهانی ضعیف است واردات از امریکا کمتر میشود.</a:t>
            </a:r>
            <a:endParaRPr lang="fa-IR" sz="2400" b="1" dirty="0">
              <a:solidFill>
                <a:schemeClr val="bg1">
                  <a:lumMod val="95000"/>
                  <a:lumOff val="5000"/>
                </a:schemeClr>
              </a:solidFill>
              <a:cs typeface="0 Nazanin" panose="00000400000000000000" pitchFamily="2" charset="-78"/>
            </a:endParaRPr>
          </a:p>
        </p:txBody>
      </p:sp>
    </p:spTree>
    <p:extLst>
      <p:ext uri="{BB962C8B-B14F-4D97-AF65-F5344CB8AC3E}">
        <p14:creationId xmlns:p14="http://schemas.microsoft.com/office/powerpoint/2010/main" val="2694559330"/>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588682"/>
            <a:ext cx="9032033" cy="555713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449381749"/>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3752" y="1035424"/>
            <a:ext cx="8834718"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pPr algn="ctr"/>
            <a:r>
              <a:rPr lang="fa-IR"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fa-IR"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0 Nazanin" panose="00000400000000000000" pitchFamily="2" charset="-78"/>
              </a:rPr>
              <a:t>انواع نظریه ها</a:t>
            </a:r>
            <a:endParaRPr lang="fa-IR"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0 Nazanin" panose="00000400000000000000" pitchFamily="2" charset="-78"/>
            </a:endParaRPr>
          </a:p>
        </p:txBody>
      </p:sp>
      <p:sp>
        <p:nvSpPr>
          <p:cNvPr id="14" name="TextBox 13"/>
          <p:cNvSpPr txBox="1"/>
          <p:nvPr/>
        </p:nvSpPr>
        <p:spPr>
          <a:xfrm>
            <a:off x="1817628" y="4297917"/>
            <a:ext cx="8366967"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just"/>
            <a:r>
              <a:rPr lang="fa-IR"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0 Nazanin" panose="00000400000000000000" pitchFamily="2" charset="-78"/>
              </a:rPr>
              <a:t>نظریه کینز                        نظریه </a:t>
            </a:r>
            <a:r>
              <a:rPr lang="fa-IR"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0 Nazanin" panose="00000400000000000000" pitchFamily="2" charset="-78"/>
              </a:rPr>
              <a:t>مقداری و رویکرد پول </a:t>
            </a:r>
            <a:r>
              <a:rPr lang="fa-IR"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0 Nazanin" panose="00000400000000000000" pitchFamily="2" charset="-78"/>
              </a:rPr>
              <a:t>گرایانه         </a:t>
            </a:r>
            <a:endParaRPr lang="fa-IR"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0 Nazanin" panose="00000400000000000000" pitchFamily="2" charset="-78"/>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135" y="1969649"/>
            <a:ext cx="2225040" cy="22250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589" y="1921002"/>
            <a:ext cx="2273687" cy="22736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87416317"/>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2000"/>
                                        <p:tgtEl>
                                          <p:spTgt spid="14"/>
                                        </p:tgtEl>
                                      </p:cBhvr>
                                    </p:animEffect>
                                  </p:childTnLst>
                                </p:cTn>
                              </p:par>
                              <p:par>
                                <p:cTn id="11" presetID="21"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par>
                                <p:cTn id="14" presetID="21" presetClass="entr" presetSubtype="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heel(1)">
                                      <p:cBhvr>
                                        <p:cTn id="1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8760" y="429207"/>
            <a:ext cx="9946432" cy="59093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r">
              <a:lnSpc>
                <a:spcPct val="150000"/>
              </a:lnSpc>
            </a:pPr>
            <a:r>
              <a:rPr lang="fa-IR" sz="2800" b="1" dirty="0" smtClean="0">
                <a:ln w="22225">
                  <a:solidFill>
                    <a:schemeClr val="accent2"/>
                  </a:solidFill>
                  <a:prstDash val="solid"/>
                </a:ln>
                <a:solidFill>
                  <a:schemeClr val="accent2">
                    <a:lumMod val="40000"/>
                    <a:lumOff val="60000"/>
                  </a:schemeClr>
                </a:solidFill>
                <a:cs typeface="0 Nazanin" panose="00000400000000000000" pitchFamily="2" charset="-78"/>
              </a:rPr>
              <a:t>نظریه کینز : </a:t>
            </a:r>
            <a:endParaRPr lang="en-US" sz="2800" b="1" dirty="0" smtClean="0">
              <a:ln w="22225">
                <a:solidFill>
                  <a:schemeClr val="accent2"/>
                </a:solidFill>
                <a:prstDash val="solid"/>
              </a:ln>
              <a:solidFill>
                <a:schemeClr val="accent2">
                  <a:lumMod val="40000"/>
                  <a:lumOff val="60000"/>
                </a:schemeClr>
              </a:solidFill>
              <a:cs typeface="0 Nazanin" panose="00000400000000000000" pitchFamily="2" charset="-78"/>
            </a:endParaRPr>
          </a:p>
          <a:p>
            <a:pPr algn="r">
              <a:lnSpc>
                <a:spcPct val="150000"/>
              </a:lnSpc>
            </a:pPr>
            <a:r>
              <a:rPr lang="fa-IR" sz="2000" i="1" dirty="0" smtClean="0">
                <a:ln w="12700">
                  <a:solidFill>
                    <a:schemeClr val="accent5"/>
                  </a:solidFill>
                  <a:prstDash val="solid"/>
                </a:ln>
                <a:solidFill>
                  <a:schemeClr val="bg1"/>
                </a:solidFill>
                <a:cs typeface="0 Nazanin" panose="00000400000000000000" pitchFamily="2" charset="-78"/>
              </a:rPr>
              <a:t>(توسط جان میراد کینز)</a:t>
            </a:r>
            <a:endParaRPr lang="fa-IR" sz="2000" i="1" dirty="0" smtClean="0">
              <a:solidFill>
                <a:schemeClr val="bg1"/>
              </a:solidFill>
              <a:cs typeface="0 Nazanin" panose="00000400000000000000" pitchFamily="2" charset="-78"/>
            </a:endParaRPr>
          </a:p>
          <a:p>
            <a:pPr algn="r">
              <a:lnSpc>
                <a:spcPct val="150000"/>
              </a:lnSpc>
            </a:pPr>
            <a:r>
              <a:rPr lang="fa-IR" sz="2000" dirty="0" smtClean="0">
                <a:solidFill>
                  <a:schemeClr val="bg1"/>
                </a:solidFill>
                <a:cs typeface="0 Nazanin" panose="00000400000000000000" pitchFamily="2" charset="-78"/>
              </a:rPr>
              <a:t>یکی از مشهورترین نظریه هایی که میتواند فدرال تحت تاثیر قرار دهد.</a:t>
            </a:r>
          </a:p>
          <a:p>
            <a:pPr algn="r">
              <a:lnSpc>
                <a:spcPct val="150000"/>
              </a:lnSpc>
            </a:pPr>
            <a:r>
              <a:rPr lang="fa-IR" sz="2000" dirty="0">
                <a:solidFill>
                  <a:schemeClr val="bg1"/>
                </a:solidFill>
                <a:cs typeface="0 Nazanin" panose="00000400000000000000" pitchFamily="2" charset="-78"/>
              </a:rPr>
              <a:t> </a:t>
            </a:r>
            <a:r>
              <a:rPr lang="fa-IR" sz="2000" dirty="0" smtClean="0">
                <a:solidFill>
                  <a:schemeClr val="bg1"/>
                </a:solidFill>
                <a:cs typeface="0 Nazanin" panose="00000400000000000000" pitchFamily="2" charset="-78"/>
              </a:rPr>
              <a:t> چگونه فدرال میتواند تعامل بین عرضه و تقاضای پول را تحت تاثیر قرار دهد تا بر نرخ بهره،حجم مخارج و همچنین بر رشد اقتصادی اثر بگذارد.</a:t>
            </a:r>
          </a:p>
          <a:p>
            <a:pPr algn="r">
              <a:lnSpc>
                <a:spcPct val="150000"/>
              </a:lnSpc>
            </a:pPr>
            <a:r>
              <a:rPr lang="fa-IR" sz="2000" dirty="0" smtClean="0">
                <a:solidFill>
                  <a:schemeClr val="bg1"/>
                </a:solidFill>
                <a:cs typeface="0 Nazanin" panose="00000400000000000000" pitchFamily="2" charset="-78"/>
              </a:rPr>
              <a:t>قابلا تقاصا برای تقاضای وجوه وام از سوی خانواده ها،شرکتها و دستگاهای دولتی میباشد.</a:t>
            </a:r>
            <a:endParaRPr lang="fa-IR" sz="2000" dirty="0">
              <a:solidFill>
                <a:schemeClr val="bg1"/>
              </a:solidFill>
              <a:cs typeface="0 Nazanin" panose="00000400000000000000" pitchFamily="2" charset="-78"/>
            </a:endParaRPr>
          </a:p>
          <a:p>
            <a:pPr algn="r">
              <a:lnSpc>
                <a:spcPct val="150000"/>
              </a:lnSpc>
            </a:pPr>
            <a:r>
              <a:rPr lang="fa-IR" sz="2400" b="1" dirty="0" smtClean="0">
                <a:ln w="22225">
                  <a:solidFill>
                    <a:schemeClr val="accent2"/>
                  </a:solidFill>
                  <a:prstDash val="solid"/>
                </a:ln>
                <a:solidFill>
                  <a:schemeClr val="accent2">
                    <a:lumMod val="40000"/>
                    <a:lumOff val="60000"/>
                  </a:schemeClr>
                </a:solidFill>
                <a:cs typeface="0 Nazanin" panose="00000400000000000000" pitchFamily="2" charset="-78"/>
              </a:rPr>
              <a:t>مهمترین اصول و عقاید مکتب کینز :</a:t>
            </a:r>
            <a:endParaRPr lang="fa-IR" sz="2400" b="1" dirty="0" smtClean="0">
              <a:solidFill>
                <a:schemeClr val="accent2">
                  <a:lumMod val="75000"/>
                </a:schemeClr>
              </a:solidFill>
              <a:cs typeface="0 Nazanin" panose="00000400000000000000" pitchFamily="2" charset="-78"/>
            </a:endParaRPr>
          </a:p>
          <a:p>
            <a:pPr algn="r">
              <a:lnSpc>
                <a:spcPct val="150000"/>
              </a:lnSpc>
            </a:pPr>
            <a:r>
              <a:rPr lang="fa-IR" sz="2000" dirty="0" smtClean="0">
                <a:solidFill>
                  <a:schemeClr val="bg1"/>
                </a:solidFill>
                <a:cs typeface="0 Nazanin" panose="00000400000000000000" pitchFamily="2" charset="-78"/>
              </a:rPr>
              <a:t>تاکید بر اقتصاد کلان</a:t>
            </a:r>
          </a:p>
          <a:p>
            <a:pPr algn="r">
              <a:lnSpc>
                <a:spcPct val="150000"/>
              </a:lnSpc>
            </a:pPr>
            <a:r>
              <a:rPr lang="fa-IR" sz="2000" dirty="0" smtClean="0">
                <a:solidFill>
                  <a:schemeClr val="bg1"/>
                </a:solidFill>
                <a:cs typeface="0 Nazanin" panose="00000400000000000000" pitchFamily="2" charset="-78"/>
              </a:rPr>
              <a:t>تعیین جهت بوسیله تقاضا</a:t>
            </a:r>
          </a:p>
          <a:p>
            <a:pPr algn="r">
              <a:lnSpc>
                <a:spcPct val="150000"/>
              </a:lnSpc>
            </a:pPr>
            <a:r>
              <a:rPr lang="fa-IR" sz="2000" dirty="0" smtClean="0">
                <a:solidFill>
                  <a:schemeClr val="bg1"/>
                </a:solidFill>
                <a:cs typeface="0 Nazanin" panose="00000400000000000000" pitchFamily="2" charset="-78"/>
              </a:rPr>
              <a:t>وجود عدم ثبات در اقتصاد</a:t>
            </a:r>
          </a:p>
          <a:p>
            <a:pPr algn="r">
              <a:lnSpc>
                <a:spcPct val="150000"/>
              </a:lnSpc>
            </a:pPr>
            <a:r>
              <a:rPr lang="fa-IR" sz="2000" dirty="0" smtClean="0">
                <a:solidFill>
                  <a:schemeClr val="bg1"/>
                </a:solidFill>
                <a:cs typeface="0 Nazanin" panose="00000400000000000000" pitchFamily="2" charset="-78"/>
              </a:rPr>
              <a:t>چسبندگی قیمت و دستمزد</a:t>
            </a:r>
          </a:p>
          <a:p>
            <a:pPr algn="r">
              <a:lnSpc>
                <a:spcPct val="150000"/>
              </a:lnSpc>
            </a:pPr>
            <a:r>
              <a:rPr lang="fa-IR" sz="2000" dirty="0" smtClean="0">
                <a:solidFill>
                  <a:schemeClr val="bg1"/>
                </a:solidFill>
                <a:cs typeface="0 Nazanin" panose="00000400000000000000" pitchFamily="2" charset="-78"/>
              </a:rPr>
              <a:t>سیاست پولی و مالی فعال</a:t>
            </a:r>
          </a:p>
        </p:txBody>
      </p:sp>
    </p:spTree>
    <p:extLst>
      <p:ext uri="{BB962C8B-B14F-4D97-AF65-F5344CB8AC3E}">
        <p14:creationId xmlns:p14="http://schemas.microsoft.com/office/powerpoint/2010/main" val="23484751"/>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2857" y="241385"/>
            <a:ext cx="10245011" cy="5940088"/>
          </a:xfrm>
          <a:prstGeom prst="rect">
            <a:avLst/>
          </a:prstGeom>
          <a:noFill/>
        </p:spPr>
        <p:txBody>
          <a:bodyPr wrap="square" rtlCol="1">
            <a:spAutoFit/>
          </a:bodyPr>
          <a:lstStyle/>
          <a:p>
            <a:pPr algn="r"/>
            <a:r>
              <a:rPr lang="fa-IR" sz="3600" b="1" dirty="0">
                <a:ln w="22225">
                  <a:solidFill>
                    <a:schemeClr val="accent2"/>
                  </a:solidFill>
                  <a:prstDash val="solid"/>
                </a:ln>
                <a:solidFill>
                  <a:schemeClr val="accent2">
                    <a:lumMod val="40000"/>
                    <a:lumOff val="60000"/>
                  </a:schemeClr>
                </a:solidFill>
                <a:cs typeface="0 Nazanin" panose="00000400000000000000" pitchFamily="2" charset="-78"/>
              </a:rPr>
              <a:t>نظریه مقداري و رویکردپولگرایان </a:t>
            </a:r>
            <a:r>
              <a:rPr lang="fa-IR" sz="3600" b="1" dirty="0" smtClean="0">
                <a:ln w="22225">
                  <a:solidFill>
                    <a:schemeClr val="accent2"/>
                  </a:solidFill>
                  <a:prstDash val="solid"/>
                </a:ln>
                <a:solidFill>
                  <a:schemeClr val="accent2">
                    <a:lumMod val="40000"/>
                    <a:lumOff val="60000"/>
                  </a:schemeClr>
                </a:solidFill>
                <a:cs typeface="0 Nazanin" panose="00000400000000000000" pitchFamily="2" charset="-78"/>
              </a:rPr>
              <a:t>:</a:t>
            </a:r>
            <a:endParaRPr lang="en-US" sz="3600" b="1" dirty="0" smtClean="0">
              <a:ln w="22225">
                <a:solidFill>
                  <a:schemeClr val="accent2"/>
                </a:solidFill>
                <a:prstDash val="solid"/>
              </a:ln>
              <a:solidFill>
                <a:schemeClr val="accent2">
                  <a:lumMod val="40000"/>
                  <a:lumOff val="60000"/>
                </a:schemeClr>
              </a:solidFill>
              <a:cs typeface="0 Nazanin" panose="00000400000000000000" pitchFamily="2" charset="-78"/>
            </a:endParaRPr>
          </a:p>
          <a:p>
            <a:pPr algn="r"/>
            <a:r>
              <a:rPr lang="fa-IR" sz="3600" dirty="0">
                <a:cs typeface="0 Nazanin" panose="00000400000000000000" pitchFamily="2" charset="-78"/>
              </a:rPr>
              <a:t/>
            </a:r>
            <a:br>
              <a:rPr lang="fa-IR" sz="3600" dirty="0">
                <a:cs typeface="0 Nazanin" panose="00000400000000000000" pitchFamily="2" charset="-78"/>
              </a:rPr>
            </a:br>
            <a:r>
              <a:rPr lang="fa-IR" sz="2800" dirty="0">
                <a:cs typeface="0 Nazanin" panose="00000400000000000000" pitchFamily="2" charset="-78"/>
              </a:rPr>
              <a:t>نظریه مقداري براي سیاست پولی قابل اجراست. چون رابطه خاص میـان عرضـه پـول و درجـه</a:t>
            </a:r>
            <a:br>
              <a:rPr lang="fa-IR" sz="2800" dirty="0">
                <a:cs typeface="0 Nazanin" panose="00000400000000000000" pitchFamily="2" charset="-78"/>
              </a:rPr>
            </a:br>
            <a:r>
              <a:rPr lang="fa-IR" sz="2800" dirty="0">
                <a:cs typeface="0 Nazanin" panose="00000400000000000000" pitchFamily="2" charset="-78"/>
              </a:rPr>
              <a:t>فعالیتهاي اقتصادي را ارائه میدهد. این رابطه به معادلۀ مبادله 2 معروف است. </a:t>
            </a:r>
            <a:br>
              <a:rPr lang="fa-IR" sz="2800" dirty="0">
                <a:cs typeface="0 Nazanin" panose="00000400000000000000" pitchFamily="2" charset="-78"/>
              </a:rPr>
            </a:br>
            <a:endParaRPr lang="en-US" sz="2800" dirty="0" smtClean="0">
              <a:cs typeface="0 Nazanin" panose="00000400000000000000" pitchFamily="2" charset="-78"/>
            </a:endParaRPr>
          </a:p>
          <a:p>
            <a:pPr algn="r"/>
            <a:r>
              <a:rPr lang="en-US" sz="3200" dirty="0" smtClean="0">
                <a:solidFill>
                  <a:srgbClr val="FF66FF"/>
                </a:solidFill>
                <a:cs typeface="0 Nazanin" panose="00000400000000000000" pitchFamily="2" charset="-78"/>
              </a:rPr>
              <a:t>MV=PGQ  </a:t>
            </a:r>
            <a:r>
              <a:rPr lang="en-US" sz="3200" dirty="0">
                <a:solidFill>
                  <a:srgbClr val="FF66FF"/>
                </a:solidFill>
                <a:cs typeface="0 Nazanin" panose="00000400000000000000" pitchFamily="2" charset="-78"/>
              </a:rPr>
              <a:t/>
            </a:r>
            <a:br>
              <a:rPr lang="en-US" sz="3200" dirty="0">
                <a:solidFill>
                  <a:srgbClr val="FF66FF"/>
                </a:solidFill>
                <a:cs typeface="0 Nazanin" panose="00000400000000000000" pitchFamily="2" charset="-78"/>
              </a:rPr>
            </a:br>
            <a:r>
              <a:rPr lang="en-US" sz="3200" dirty="0">
                <a:solidFill>
                  <a:srgbClr val="FF66FF"/>
                </a:solidFill>
                <a:cs typeface="0 Nazanin" panose="00000400000000000000" pitchFamily="2" charset="-78"/>
              </a:rPr>
              <a:t>M = </a:t>
            </a:r>
            <a:r>
              <a:rPr lang="fa-IR" sz="3200" dirty="0">
                <a:solidFill>
                  <a:srgbClr val="FF66FF"/>
                </a:solidFill>
                <a:cs typeface="0 Nazanin" panose="00000400000000000000" pitchFamily="2" charset="-78"/>
              </a:rPr>
              <a:t>حجم پول در اقتصاد </a:t>
            </a:r>
            <a:br>
              <a:rPr lang="fa-IR" sz="3200" dirty="0">
                <a:solidFill>
                  <a:srgbClr val="FF66FF"/>
                </a:solidFill>
                <a:cs typeface="0 Nazanin" panose="00000400000000000000" pitchFamily="2" charset="-78"/>
              </a:rPr>
            </a:br>
            <a:r>
              <a:rPr lang="en-US" sz="3200" dirty="0">
                <a:solidFill>
                  <a:srgbClr val="FF66FF"/>
                </a:solidFill>
                <a:cs typeface="0 Nazanin" panose="00000400000000000000" pitchFamily="2" charset="-78"/>
              </a:rPr>
              <a:t>V = </a:t>
            </a:r>
            <a:r>
              <a:rPr lang="fa-IR" sz="3200" dirty="0">
                <a:solidFill>
                  <a:srgbClr val="FF66FF"/>
                </a:solidFill>
                <a:cs typeface="0 Nazanin" panose="00000400000000000000" pitchFamily="2" charset="-78"/>
              </a:rPr>
              <a:t>سرعت گردش پول </a:t>
            </a:r>
            <a:br>
              <a:rPr lang="fa-IR" sz="3200" dirty="0">
                <a:solidFill>
                  <a:srgbClr val="FF66FF"/>
                </a:solidFill>
                <a:cs typeface="0 Nazanin" panose="00000400000000000000" pitchFamily="2" charset="-78"/>
              </a:rPr>
            </a:br>
            <a:r>
              <a:rPr lang="en-US" sz="3200" dirty="0">
                <a:solidFill>
                  <a:srgbClr val="FF66FF"/>
                </a:solidFill>
                <a:cs typeface="0 Nazanin" panose="00000400000000000000" pitchFamily="2" charset="-78"/>
              </a:rPr>
              <a:t>PG = </a:t>
            </a:r>
            <a:r>
              <a:rPr lang="fa-IR" sz="3200" dirty="0">
                <a:solidFill>
                  <a:srgbClr val="FF66FF"/>
                </a:solidFill>
                <a:cs typeface="0 Nazanin" panose="00000400000000000000" pitchFamily="2" charset="-78"/>
              </a:rPr>
              <a:t>سطح قیمت کالاها و خدمات در اقتصاد </a:t>
            </a:r>
            <a:br>
              <a:rPr lang="fa-IR" sz="3200" dirty="0">
                <a:solidFill>
                  <a:srgbClr val="FF66FF"/>
                </a:solidFill>
                <a:cs typeface="0 Nazanin" panose="00000400000000000000" pitchFamily="2" charset="-78"/>
              </a:rPr>
            </a:br>
            <a:r>
              <a:rPr lang="en-US" sz="3200" dirty="0">
                <a:solidFill>
                  <a:srgbClr val="FF66FF"/>
                </a:solidFill>
                <a:cs typeface="0 Nazanin" panose="00000400000000000000" pitchFamily="2" charset="-78"/>
              </a:rPr>
              <a:t>Q = </a:t>
            </a:r>
            <a:r>
              <a:rPr lang="fa-IR" sz="3200" dirty="0">
                <a:solidFill>
                  <a:srgbClr val="FF66FF"/>
                </a:solidFill>
                <a:cs typeface="0 Nazanin" panose="00000400000000000000" pitchFamily="2" charset="-78"/>
              </a:rPr>
              <a:t>مقدار تولید کالا و خدمات</a:t>
            </a:r>
            <a:r>
              <a:rPr lang="fa-IR" sz="3600" dirty="0">
                <a:solidFill>
                  <a:srgbClr val="FF66FF"/>
                </a:solidFill>
                <a:cs typeface="0 Nazanin" panose="00000400000000000000" pitchFamily="2" charset="-78"/>
              </a:rPr>
              <a:t/>
            </a:r>
            <a:br>
              <a:rPr lang="fa-IR" sz="3600" dirty="0">
                <a:solidFill>
                  <a:srgbClr val="FF66FF"/>
                </a:solidFill>
                <a:cs typeface="0 Nazanin" panose="00000400000000000000" pitchFamily="2" charset="-78"/>
              </a:rPr>
            </a:br>
            <a:endParaRPr lang="fa-IR" sz="3600" dirty="0">
              <a:solidFill>
                <a:srgbClr val="FF66FF"/>
              </a:solidFill>
              <a:cs typeface="0 Nazanin" panose="00000400000000000000" pitchFamily="2" charset="-78"/>
            </a:endParaRPr>
          </a:p>
        </p:txBody>
      </p:sp>
    </p:spTree>
    <p:extLst>
      <p:ext uri="{BB962C8B-B14F-4D97-AF65-F5344CB8AC3E}">
        <p14:creationId xmlns:p14="http://schemas.microsoft.com/office/powerpoint/2010/main" val="1719513835"/>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1970" y="1706880"/>
            <a:ext cx="9422052" cy="4154984"/>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1">
            <a:spAutoFit/>
          </a:bodyPr>
          <a:lstStyle/>
          <a:p>
            <a:pPr marL="342900" indent="-342900" algn="just" rtl="1">
              <a:buFont typeface="Arial" panose="020B0604020202020204" pitchFamily="34" charset="0"/>
              <a:buChar char="•"/>
            </a:pPr>
            <a:r>
              <a:rPr lang="ar-SA" sz="2400" dirty="0">
                <a:cs typeface="0 Nazanin" panose="00000400000000000000" pitchFamily="2" charset="-78"/>
              </a:rPr>
              <a:t>سرعت گردش </a:t>
            </a:r>
            <a:r>
              <a:rPr lang="ar-SA" sz="2400" dirty="0" smtClean="0">
                <a:cs typeface="0 Nazanin" panose="00000400000000000000" pitchFamily="2" charset="-78"/>
              </a:rPr>
              <a:t>پو</a:t>
            </a:r>
            <a:r>
              <a:rPr lang="fa-IR" sz="2400" dirty="0" smtClean="0">
                <a:cs typeface="0 Nazanin" panose="00000400000000000000" pitchFamily="2" charset="-78"/>
              </a:rPr>
              <a:t>ل3</a:t>
            </a:r>
            <a:r>
              <a:rPr lang="ar-SA" sz="2400" dirty="0" smtClean="0">
                <a:cs typeface="0 Nazanin" panose="00000400000000000000" pitchFamily="2" charset="-78"/>
              </a:rPr>
              <a:t>، </a:t>
            </a:r>
            <a:r>
              <a:rPr lang="ar-SA" sz="2400" dirty="0">
                <a:cs typeface="0 Nazanin" panose="00000400000000000000" pitchFamily="2" charset="-78"/>
              </a:rPr>
              <a:t>میانگین تعداد دفعاتی است که هر دلار در هر سال مبادله میشود. قسمت</a:t>
            </a:r>
            <a:endParaRPr lang="en-US" sz="2400" dirty="0">
              <a:cs typeface="0 Nazanin" panose="00000400000000000000" pitchFamily="2" charset="-78"/>
            </a:endParaRPr>
          </a:p>
          <a:p>
            <a:pPr algn="just" rtl="1"/>
            <a:r>
              <a:rPr lang="ar-SA" sz="2400" dirty="0">
                <a:cs typeface="0 Nazanin" panose="00000400000000000000" pitchFamily="2" charset="-78"/>
              </a:rPr>
              <a:t>راست معادله، ارزش کل خدمات و کالاهاي تولید شده را نشان میدهد. اگر سرعت گردش پول ثابت</a:t>
            </a:r>
            <a:endParaRPr lang="en-US" sz="2400" dirty="0">
              <a:cs typeface="0 Nazanin" panose="00000400000000000000" pitchFamily="2" charset="-78"/>
            </a:endParaRPr>
          </a:p>
          <a:p>
            <a:pPr algn="just" rtl="1"/>
            <a:r>
              <a:rPr lang="ar-SA" sz="2400" dirty="0">
                <a:cs typeface="0 Nazanin" panose="00000400000000000000" pitchFamily="2" charset="-78"/>
              </a:rPr>
              <a:t>باشد، تنظیم عرضه پول تغییري قابل پیشبینی در ارزش کل کالاها و خدمات ایجاد میکنـد. پـس</a:t>
            </a:r>
            <a:endParaRPr lang="en-US" sz="2400" dirty="0">
              <a:cs typeface="0 Nazanin" panose="00000400000000000000" pitchFamily="2" charset="-78"/>
            </a:endParaRPr>
          </a:p>
          <a:p>
            <a:pPr algn="just" rtl="1"/>
            <a:r>
              <a:rPr lang="ar-SA" sz="2400" dirty="0">
                <a:cs typeface="0 Nazanin" panose="00000400000000000000" pitchFamily="2" charset="-78"/>
              </a:rPr>
              <a:t>وجود رابطهاي مستقیم بین عرضه پول و تولید ناخالص داخلی </a:t>
            </a:r>
            <a:r>
              <a:rPr lang="fa-IR" sz="2400" dirty="0" smtClean="0">
                <a:cs typeface="0 Nazanin" panose="00000400000000000000" pitchFamily="2" charset="-78"/>
              </a:rPr>
              <a:t>4</a:t>
            </a:r>
            <a:r>
              <a:rPr lang="ar-SA" sz="2400" dirty="0" smtClean="0">
                <a:cs typeface="0 Nazanin" panose="00000400000000000000" pitchFamily="2" charset="-78"/>
              </a:rPr>
              <a:t>(</a:t>
            </a:r>
            <a:r>
              <a:rPr lang="fa-IR" sz="2400" dirty="0" smtClean="0">
                <a:cs typeface="0 Nazanin" panose="00000400000000000000" pitchFamily="2" charset="-78"/>
              </a:rPr>
              <a:t>GDP) ب</a:t>
            </a:r>
            <a:r>
              <a:rPr lang="ar-SA" sz="2400" dirty="0" smtClean="0">
                <a:cs typeface="0 Nazanin" panose="00000400000000000000" pitchFamily="2" charset="-78"/>
              </a:rPr>
              <a:t>دیهی </a:t>
            </a:r>
            <a:r>
              <a:rPr lang="ar-SA" sz="2400" dirty="0">
                <a:cs typeface="0 Nazanin" panose="00000400000000000000" pitchFamily="2" charset="-78"/>
              </a:rPr>
              <a:t>است. </a:t>
            </a:r>
            <a:endParaRPr lang="fa-IR" sz="2400" dirty="0" smtClean="0">
              <a:cs typeface="0 Nazanin" panose="00000400000000000000" pitchFamily="2" charset="-78"/>
            </a:endParaRPr>
          </a:p>
          <a:p>
            <a:pPr algn="just" rtl="1"/>
            <a:r>
              <a:rPr lang="ar-SA" sz="2400" dirty="0" smtClean="0">
                <a:cs typeface="0 Nazanin" panose="00000400000000000000" pitchFamily="2" charset="-78"/>
              </a:rPr>
              <a:t>شکل </a:t>
            </a:r>
            <a:r>
              <a:rPr lang="ar-SA" sz="2400" dirty="0">
                <a:cs typeface="0 Nazanin" panose="00000400000000000000" pitchFamily="2" charset="-78"/>
              </a:rPr>
              <a:t>اولیه این نظریه، </a:t>
            </a:r>
            <a:r>
              <a:rPr lang="fa-IR" sz="2400" dirty="0">
                <a:cs typeface="0 Nazanin" panose="00000400000000000000" pitchFamily="2" charset="-78"/>
              </a:rPr>
              <a:t>Q</a:t>
            </a:r>
            <a:r>
              <a:rPr lang="ar-SA" sz="2400" dirty="0">
                <a:cs typeface="0 Nazanin" panose="00000400000000000000" pitchFamily="2" charset="-78"/>
              </a:rPr>
              <a:t> را در کوتاهمدت ثابت فرض میکرد که به مفهوم رابطهاي مستقیم </a:t>
            </a:r>
            <a:r>
              <a:rPr lang="ar-SA" sz="2400" dirty="0" smtClean="0">
                <a:cs typeface="0 Nazanin" panose="00000400000000000000" pitchFamily="2" charset="-78"/>
              </a:rPr>
              <a:t>بین</a:t>
            </a:r>
            <a:r>
              <a:rPr lang="fa-IR" sz="2400" dirty="0">
                <a:cs typeface="0 Nazanin" panose="00000400000000000000" pitchFamily="2" charset="-78"/>
              </a:rPr>
              <a:t> </a:t>
            </a:r>
            <a:r>
              <a:rPr lang="ar-SA" sz="2400" dirty="0" smtClean="0">
                <a:cs typeface="0 Nazanin" panose="00000400000000000000" pitchFamily="2" charset="-78"/>
              </a:rPr>
              <a:t>عرضه </a:t>
            </a:r>
            <a:r>
              <a:rPr lang="ar-SA" sz="2400" dirty="0">
                <a:cs typeface="0 Nazanin" panose="00000400000000000000" pitchFamily="2" charset="-78"/>
              </a:rPr>
              <a:t>پول و قیمتها بود. اگر عرضه پول افزایش یابد، میانگین سطح قیمتها افزایش خواهد یافـت. </a:t>
            </a:r>
            <a:endParaRPr lang="en-US" sz="2400" dirty="0">
              <a:cs typeface="0 Nazanin" panose="00000400000000000000" pitchFamily="2" charset="-78"/>
            </a:endParaRPr>
          </a:p>
          <a:p>
            <a:pPr algn="just" rtl="1"/>
            <a:r>
              <a:rPr lang="ar-SA" sz="2400" dirty="0">
                <a:cs typeface="0 Nazanin" panose="00000400000000000000" pitchFamily="2" charset="-78"/>
              </a:rPr>
              <a:t>به هر حال فرض ثابت بودن </a:t>
            </a:r>
            <a:r>
              <a:rPr lang="fa-IR" sz="2400" dirty="0">
                <a:cs typeface="0 Nazanin" panose="00000400000000000000" pitchFamily="2" charset="-78"/>
              </a:rPr>
              <a:t>Q</a:t>
            </a:r>
            <a:r>
              <a:rPr lang="ar-SA" sz="2400" dirty="0">
                <a:cs typeface="0 Nazanin" panose="00000400000000000000" pitchFamily="2" charset="-78"/>
              </a:rPr>
              <a:t> ،دیگر امروزه واقعگرایانه تلقی نمیشود. نظریه مقداري اولیـه توسـط</a:t>
            </a:r>
            <a:endParaRPr lang="en-US" sz="2400" dirty="0">
              <a:cs typeface="0 Nazanin" panose="00000400000000000000" pitchFamily="2" charset="-78"/>
            </a:endParaRPr>
          </a:p>
          <a:p>
            <a:pPr algn="just" rtl="1"/>
            <a:r>
              <a:rPr lang="ar-SA" sz="2400" dirty="0" smtClean="0">
                <a:cs typeface="0 Nazanin" panose="00000400000000000000" pitchFamily="2" charset="-78"/>
              </a:rPr>
              <a:t> </a:t>
            </a:r>
            <a:r>
              <a:rPr lang="ar-SA" sz="2400" dirty="0">
                <a:cs typeface="0 Nazanin" panose="00000400000000000000" pitchFamily="2" charset="-78"/>
              </a:rPr>
              <a:t>طرفداران نظریۀ </a:t>
            </a:r>
            <a:r>
              <a:rPr lang="ar-SA" sz="2400" dirty="0" smtClean="0">
                <a:cs typeface="0 Nazanin" panose="00000400000000000000" pitchFamily="2" charset="-78"/>
              </a:rPr>
              <a:t>پول</a:t>
            </a:r>
            <a:r>
              <a:rPr lang="fa-IR" sz="2400" dirty="0" smtClean="0">
                <a:cs typeface="0 Nazanin" panose="00000400000000000000" pitchFamily="2" charset="-78"/>
              </a:rPr>
              <a:t>5 </a:t>
            </a:r>
            <a:r>
              <a:rPr lang="ar-SA" sz="2400" dirty="0" smtClean="0">
                <a:cs typeface="0 Nazanin" panose="00000400000000000000" pitchFamily="2" charset="-78"/>
              </a:rPr>
              <a:t>مورد </a:t>
            </a:r>
            <a:r>
              <a:rPr lang="ar-SA" sz="2400" dirty="0">
                <a:cs typeface="0 Nazanin" panose="00000400000000000000" pitchFamily="2" charset="-78"/>
              </a:rPr>
              <a:t>تجدید نظر قرار گرفت و به نظریـه مقـداري پـولی مـدرن تغییـر یافـت. </a:t>
            </a:r>
            <a:endParaRPr lang="en-US" sz="2400" dirty="0">
              <a:cs typeface="0 Nazanin" panose="00000400000000000000" pitchFamily="2" charset="-78"/>
            </a:endParaRPr>
          </a:p>
          <a:p>
            <a:pPr algn="just" rtl="1"/>
            <a:r>
              <a:rPr lang="ar-SA" sz="2400" dirty="0">
                <a:cs typeface="0 Nazanin" panose="00000400000000000000" pitchFamily="2" charset="-78"/>
              </a:rPr>
              <a:t>میلتون فریدمن و سایرین تا حدي فرض ثابت بودن </a:t>
            </a:r>
            <a:r>
              <a:rPr lang="fa-IR" sz="2400" dirty="0">
                <a:cs typeface="0 Nazanin" panose="00000400000000000000" pitchFamily="2" charset="-78"/>
              </a:rPr>
              <a:t>Q</a:t>
            </a:r>
            <a:r>
              <a:rPr lang="ar-SA" sz="2400" dirty="0">
                <a:cs typeface="0 Nazanin" panose="00000400000000000000" pitchFamily="2" charset="-78"/>
              </a:rPr>
              <a:t> را تعدیل کردند تا بگویند که افزایش عرضـه</a:t>
            </a:r>
            <a:endParaRPr lang="en-US" sz="2400" dirty="0">
              <a:cs typeface="0 Nazanin" panose="00000400000000000000" pitchFamily="2" charset="-78"/>
            </a:endParaRPr>
          </a:p>
          <a:p>
            <a:pPr algn="just" rtl="1"/>
            <a:r>
              <a:rPr lang="ar-SA" sz="2400" dirty="0">
                <a:cs typeface="0 Nazanin" panose="00000400000000000000" pitchFamily="2" charset="-78"/>
              </a:rPr>
              <a:t>پول به افزایشی قابل پیشبینی در ارزش کالاها و خدمات تولید شده میانجامد. </a:t>
            </a:r>
            <a:endParaRPr lang="en-US" sz="2400" dirty="0">
              <a:cs typeface="0 Nazanin" panose="00000400000000000000" pitchFamily="2" charset="-78"/>
            </a:endParaRPr>
          </a:p>
          <a:p>
            <a:pPr algn="just" rtl="1"/>
            <a:r>
              <a:rPr lang="fa-IR" sz="2400" dirty="0">
                <a:cs typeface="0 Nazanin" panose="00000400000000000000" pitchFamily="2" charset="-78"/>
              </a:rPr>
              <a:t> </a:t>
            </a:r>
            <a:endParaRPr lang="en-US" sz="2400" dirty="0">
              <a:cs typeface="0 Nazanin" panose="00000400000000000000" pitchFamily="2" charset="-78"/>
            </a:endParaRPr>
          </a:p>
        </p:txBody>
      </p:sp>
    </p:spTree>
    <p:extLst>
      <p:ext uri="{BB962C8B-B14F-4D97-AF65-F5344CB8AC3E}">
        <p14:creationId xmlns:p14="http://schemas.microsoft.com/office/powerpoint/2010/main" val="4274518855"/>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0171" y="849489"/>
            <a:ext cx="10999694" cy="4216539"/>
          </a:xfrm>
          <a:prstGeom prst="rect">
            <a:avLst/>
          </a:prstGeom>
          <a:noFill/>
        </p:spPr>
        <p:txBody>
          <a:bodyPr wrap="square" rtlCol="1">
            <a:spAutoFit/>
          </a:bodyPr>
          <a:lstStyle/>
          <a:p>
            <a:pPr algn="r"/>
            <a:r>
              <a:rPr lang="fa-IR" sz="4000" b="1" dirty="0">
                <a:ln w="13462">
                  <a:solidFill>
                    <a:schemeClr val="bg1"/>
                  </a:solidFill>
                  <a:prstDash val="solid"/>
                </a:ln>
                <a:solidFill>
                  <a:schemeClr val="accent6">
                    <a:lumMod val="75000"/>
                  </a:schemeClr>
                </a:solidFill>
                <a:effectLst>
                  <a:outerShdw dist="38100" dir="2700000" algn="bl" rotWithShape="0">
                    <a:schemeClr val="accent5"/>
                  </a:outerShdw>
                </a:effectLst>
                <a:cs typeface="0 Nazanin" panose="00000400000000000000" pitchFamily="2" charset="-78"/>
              </a:rPr>
              <a:t>مقایسه نظریه کینزي و نظریه </a:t>
            </a:r>
            <a:r>
              <a:rPr lang="fa-IR" sz="4000" b="1" dirty="0" smtClean="0">
                <a:ln w="13462">
                  <a:solidFill>
                    <a:schemeClr val="bg1"/>
                  </a:solidFill>
                  <a:prstDash val="solid"/>
                </a:ln>
                <a:solidFill>
                  <a:schemeClr val="accent6">
                    <a:lumMod val="75000"/>
                  </a:schemeClr>
                </a:solidFill>
                <a:effectLst>
                  <a:outerShdw dist="38100" dir="2700000" algn="bl" rotWithShape="0">
                    <a:schemeClr val="accent5"/>
                  </a:outerShdw>
                </a:effectLst>
                <a:cs typeface="0 Nazanin" panose="00000400000000000000" pitchFamily="2" charset="-78"/>
              </a:rPr>
              <a:t>مقداري پول: </a:t>
            </a:r>
            <a:endParaRPr lang="en-US" sz="4000" b="1" dirty="0" smtClean="0">
              <a:ln w="13462">
                <a:solidFill>
                  <a:schemeClr val="bg1"/>
                </a:solidFill>
                <a:prstDash val="solid"/>
              </a:ln>
              <a:solidFill>
                <a:schemeClr val="accent6">
                  <a:lumMod val="75000"/>
                </a:schemeClr>
              </a:solidFill>
              <a:effectLst>
                <a:outerShdw dist="38100" dir="2700000" algn="bl" rotWithShape="0">
                  <a:schemeClr val="accent5"/>
                </a:outerShdw>
              </a:effectLst>
              <a:cs typeface="0 Nazanin" panose="00000400000000000000" pitchFamily="2" charset="-78"/>
            </a:endParaRPr>
          </a:p>
          <a:p>
            <a:pPr algn="r"/>
            <a:r>
              <a:rPr lang="fa-IR"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0 Nazanin" panose="00000400000000000000" pitchFamily="2" charset="-78"/>
              </a:rPr>
              <a:t/>
            </a:r>
            <a:br>
              <a:rPr lang="fa-IR"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0 Nazanin" panose="00000400000000000000" pitchFamily="2" charset="-78"/>
              </a:rPr>
            </a:br>
            <a:r>
              <a:rPr lang="fa-IR" sz="2800" b="1" dirty="0">
                <a:ln w="6600">
                  <a:solidFill>
                    <a:schemeClr val="accent2"/>
                  </a:solidFill>
                  <a:prstDash val="solid"/>
                </a:ln>
                <a:solidFill>
                  <a:srgbClr val="FFFFFF"/>
                </a:solidFill>
                <a:cs typeface="0 Nazanin" panose="00000400000000000000" pitchFamily="2" charset="-78"/>
              </a:rPr>
              <a:t>طرفداران رویکرد پولی به ثبات و رشد پایین در عرضه پول تأکید دارند و این ممکن است بخاطر</a:t>
            </a:r>
            <a:br>
              <a:rPr lang="fa-IR" sz="2800" b="1" dirty="0">
                <a:ln w="6600">
                  <a:solidFill>
                    <a:schemeClr val="accent2"/>
                  </a:solidFill>
                  <a:prstDash val="solid"/>
                </a:ln>
                <a:solidFill>
                  <a:srgbClr val="FFFFFF"/>
                </a:solidFill>
                <a:cs typeface="0 Nazanin" panose="00000400000000000000" pitchFamily="2" charset="-78"/>
              </a:rPr>
            </a:br>
            <a:r>
              <a:rPr lang="fa-IR" sz="2800" b="1" dirty="0">
                <a:ln w="6600">
                  <a:solidFill>
                    <a:schemeClr val="accent2"/>
                  </a:solidFill>
                  <a:prstDash val="solid"/>
                </a:ln>
                <a:solidFill>
                  <a:srgbClr val="FFFFFF"/>
                </a:solidFill>
                <a:cs typeface="0 Nazanin" panose="00000400000000000000" pitchFamily="2" charset="-78"/>
              </a:rPr>
              <a:t>غیر فعال بودن، مورد انتقاد قرار گیرد. ولی حامیان آن استدلال میکنند که این عامل موجـب </a:t>
            </a:r>
            <a:r>
              <a:rPr lang="fa-IR" sz="2800" b="1" dirty="0" smtClean="0">
                <a:ln w="6600">
                  <a:solidFill>
                    <a:schemeClr val="accent2"/>
                  </a:solidFill>
                  <a:prstDash val="solid"/>
                </a:ln>
                <a:solidFill>
                  <a:srgbClr val="FFFFFF"/>
                </a:solidFill>
                <a:cs typeface="0 Nazanin" panose="00000400000000000000" pitchFamily="2" charset="-78"/>
              </a:rPr>
              <a:t>حـل خودبخودي </a:t>
            </a:r>
            <a:r>
              <a:rPr lang="fa-IR" sz="2800" b="1" dirty="0">
                <a:ln w="6600">
                  <a:solidFill>
                    <a:schemeClr val="accent2"/>
                  </a:solidFill>
                  <a:prstDash val="solid"/>
                </a:ln>
                <a:solidFill>
                  <a:srgbClr val="FFFFFF"/>
                </a:solidFill>
                <a:cs typeface="0 Nazanin" panose="00000400000000000000" pitchFamily="2" charset="-78"/>
              </a:rPr>
              <a:t>مسائل اقتصادي بدون بروز مشکلات مضاعف میشود. فرض کنید ایالات متحـده </a:t>
            </a:r>
            <a:r>
              <a:rPr lang="fa-IR" sz="2800" b="1" dirty="0" smtClean="0">
                <a:ln w="6600">
                  <a:solidFill>
                    <a:schemeClr val="accent2"/>
                  </a:solidFill>
                  <a:prstDash val="solid"/>
                </a:ln>
                <a:solidFill>
                  <a:srgbClr val="FFFFFF"/>
                </a:solidFill>
                <a:cs typeface="0 Nazanin" panose="00000400000000000000" pitchFamily="2" charset="-78"/>
              </a:rPr>
              <a:t>دچـار رکود </a:t>
            </a:r>
            <a:r>
              <a:rPr lang="fa-IR" sz="2800" b="1" dirty="0">
                <a:ln w="6600">
                  <a:solidFill>
                    <a:schemeClr val="accent2"/>
                  </a:solidFill>
                  <a:prstDash val="solid"/>
                </a:ln>
                <a:solidFill>
                  <a:srgbClr val="FFFFFF"/>
                </a:solidFill>
                <a:cs typeface="0 Nazanin" panose="00000400000000000000" pitchFamily="2" charset="-78"/>
              </a:rPr>
              <a:t>شود. سیاست پولی کینز رشد پولی بالا را تجویز میکند، در حالیکه پولیون3 از سیاست </a:t>
            </a:r>
            <a:r>
              <a:rPr lang="fa-IR" sz="2800" b="1" dirty="0" smtClean="0">
                <a:ln w="6600">
                  <a:solidFill>
                    <a:schemeClr val="accent2"/>
                  </a:solidFill>
                  <a:prstDash val="solid"/>
                </a:ln>
                <a:solidFill>
                  <a:srgbClr val="FFFFFF"/>
                </a:solidFill>
                <a:cs typeface="0 Nazanin" panose="00000400000000000000" pitchFamily="2" charset="-78"/>
              </a:rPr>
              <a:t>پولی انبساطی </a:t>
            </a:r>
            <a:r>
              <a:rPr lang="fa-IR" sz="2800" b="1" dirty="0">
                <a:ln w="6600">
                  <a:solidFill>
                    <a:schemeClr val="accent2"/>
                  </a:solidFill>
                  <a:prstDash val="solid"/>
                </a:ln>
                <a:solidFill>
                  <a:srgbClr val="FFFFFF"/>
                </a:solidFill>
                <a:cs typeface="0 Nazanin" panose="00000400000000000000" pitchFamily="2" charset="-78"/>
              </a:rPr>
              <a:t>اجتناب میکند. زیرا انتظارات تورمی را افزایش میدهد و میتواند تقاضـا بـراي پـول و </a:t>
            </a:r>
            <a:r>
              <a:rPr lang="fa-IR" sz="2800" b="1" dirty="0" smtClean="0">
                <a:ln w="6600">
                  <a:solidFill>
                    <a:schemeClr val="accent2"/>
                  </a:solidFill>
                  <a:prstDash val="solid"/>
                </a:ln>
                <a:solidFill>
                  <a:srgbClr val="FFFFFF"/>
                </a:solidFill>
                <a:cs typeface="0 Nazanin" panose="00000400000000000000" pitchFamily="2" charset="-78"/>
              </a:rPr>
              <a:t>در نتیجه نرخ بهره را افزایش میدهد.</a:t>
            </a:r>
            <a:r>
              <a:rPr lang="en-US" sz="2800" b="1" dirty="0" smtClean="0">
                <a:ln w="6600">
                  <a:solidFill>
                    <a:schemeClr val="accent2"/>
                  </a:solidFill>
                  <a:prstDash val="solid"/>
                </a:ln>
                <a:solidFill>
                  <a:srgbClr val="FFFFFF"/>
                </a:solidFill>
                <a:cs typeface="0 Nazanin" panose="00000400000000000000" pitchFamily="2" charset="-78"/>
              </a:rPr>
              <a:t> </a:t>
            </a:r>
            <a:r>
              <a:rPr lang="fa-IR" sz="2800" b="1" dirty="0">
                <a:ln w="6600">
                  <a:solidFill>
                    <a:schemeClr val="accent2"/>
                  </a:solidFill>
                  <a:prstDash val="solid"/>
                </a:ln>
                <a:solidFill>
                  <a:srgbClr val="FFFFFF"/>
                </a:solidFill>
              </a:rPr>
              <a:t/>
            </a:r>
            <a:br>
              <a:rPr lang="fa-IR" sz="2800" b="1" dirty="0">
                <a:ln w="6600">
                  <a:solidFill>
                    <a:schemeClr val="accent2"/>
                  </a:solidFill>
                  <a:prstDash val="solid"/>
                </a:ln>
                <a:solidFill>
                  <a:srgbClr val="FFFFFF"/>
                </a:solidFill>
              </a:rPr>
            </a:br>
            <a:endParaRPr lang="fa-IR" sz="2800" b="1" dirty="0">
              <a:ln w="6600">
                <a:solidFill>
                  <a:schemeClr val="accent2"/>
                </a:solidFill>
                <a:prstDash val="solid"/>
              </a:ln>
              <a:solidFill>
                <a:srgbClr val="FFFFFF"/>
              </a:solidFill>
            </a:endParaRPr>
          </a:p>
        </p:txBody>
      </p:sp>
    </p:spTree>
    <p:extLst>
      <p:ext uri="{BB962C8B-B14F-4D97-AF65-F5344CB8AC3E}">
        <p14:creationId xmlns:p14="http://schemas.microsoft.com/office/powerpoint/2010/main" val="1535787494"/>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1984" y="879199"/>
            <a:ext cx="9313832" cy="513986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just" rtl="1"/>
            <a:r>
              <a:rPr lang="fa-IR" sz="2800" dirty="0"/>
              <a:t/>
            </a:r>
            <a:br>
              <a:rPr lang="fa-IR" sz="2800" dirty="0"/>
            </a:br>
            <a:r>
              <a:rPr lang="fa-IR" sz="2800" b="1" dirty="0">
                <a:cs typeface="0 Nazanin" panose="00000400000000000000" pitchFamily="2" charset="-78"/>
              </a:rPr>
              <a:t>کدام </a:t>
            </a:r>
            <a:r>
              <a:rPr lang="fa-IR" sz="2800" b="1" dirty="0" smtClean="0">
                <a:cs typeface="0 Nazanin" panose="00000400000000000000" pitchFamily="2" charset="-78"/>
              </a:rPr>
              <a:t>نظریه صحیح </a:t>
            </a:r>
            <a:r>
              <a:rPr lang="fa-IR" sz="2800" b="1" dirty="0">
                <a:cs typeface="0 Nazanin" panose="00000400000000000000" pitchFamily="2" charset="-78"/>
              </a:rPr>
              <a:t>است؟ </a:t>
            </a:r>
            <a:r>
              <a:rPr lang="fa-IR" sz="2400" dirty="0">
                <a:cs typeface="0 Nazanin" panose="00000400000000000000" pitchFamily="2" charset="-78"/>
              </a:rPr>
              <a:t/>
            </a:r>
            <a:br>
              <a:rPr lang="fa-IR" sz="2400" dirty="0">
                <a:cs typeface="0 Nazanin" panose="00000400000000000000" pitchFamily="2" charset="-78"/>
              </a:rPr>
            </a:br>
            <a:endParaRPr lang="en-US" sz="2400" dirty="0" smtClean="0">
              <a:cs typeface="0 Nazanin" panose="00000400000000000000" pitchFamily="2" charset="-78"/>
            </a:endParaRPr>
          </a:p>
          <a:p>
            <a:pPr algn="just" rtl="1"/>
            <a:r>
              <a:rPr lang="fa-IR" sz="2400" dirty="0" smtClean="0">
                <a:cs typeface="0 Nazanin" panose="00000400000000000000" pitchFamily="2" charset="-78"/>
              </a:rPr>
              <a:t>بیشتر </a:t>
            </a:r>
            <a:r>
              <a:rPr lang="fa-IR" sz="2400" dirty="0">
                <a:cs typeface="0 Nazanin" panose="00000400000000000000" pitchFamily="2" charset="-78"/>
              </a:rPr>
              <a:t>اقتصاددانانی که در کمیتۀ بازار باز فدرال </a:t>
            </a:r>
            <a:r>
              <a:rPr lang="fa-IR" sz="2400" dirty="0" smtClean="0">
                <a:cs typeface="0 Nazanin" panose="00000400000000000000" pitchFamily="2" charset="-78"/>
              </a:rPr>
              <a:t>کار </a:t>
            </a:r>
            <a:r>
              <a:rPr lang="fa-IR" sz="2400" dirty="0">
                <a:cs typeface="0 Nazanin" panose="00000400000000000000" pitchFamily="2" charset="-78"/>
              </a:rPr>
              <a:t>میکننـد، محـدودیتهـاي هـر</a:t>
            </a:r>
            <a:br>
              <a:rPr lang="fa-IR" sz="2400" dirty="0">
                <a:cs typeface="0 Nazanin" panose="00000400000000000000" pitchFamily="2" charset="-78"/>
              </a:rPr>
            </a:br>
            <a:r>
              <a:rPr lang="fa-IR" sz="2400" dirty="0">
                <a:cs typeface="0 Nazanin" panose="00000400000000000000" pitchFamily="2" charset="-78"/>
              </a:rPr>
              <a:t>نظریه را تشخیص میدهند. آنها بر این باورند که سیاست پولی میتواند ابـزار مـوثري بـراي کنتـرل</a:t>
            </a:r>
            <a:br>
              <a:rPr lang="fa-IR" sz="2400" dirty="0">
                <a:cs typeface="0 Nazanin" panose="00000400000000000000" pitchFamily="2" charset="-78"/>
              </a:rPr>
            </a:br>
            <a:r>
              <a:rPr lang="fa-IR" sz="2400" dirty="0">
                <a:cs typeface="0 Nazanin" panose="00000400000000000000" pitchFamily="2" charset="-78"/>
              </a:rPr>
              <a:t>رشد اقتصادي، تورم و بیکاري باشد. بنابراین آنها سیاستهاي پولیاي را وضع میکنند که منطبق بر</a:t>
            </a:r>
            <a:br>
              <a:rPr lang="fa-IR" sz="2400" dirty="0">
                <a:cs typeface="0 Nazanin" panose="00000400000000000000" pitchFamily="2" charset="-78"/>
              </a:rPr>
            </a:br>
            <a:r>
              <a:rPr lang="fa-IR" sz="2400" dirty="0">
                <a:cs typeface="0 Nazanin" panose="00000400000000000000" pitchFamily="2" charset="-78"/>
              </a:rPr>
              <a:t>نظریات کینز باشد. با وجود این، آنها از پیامد معکوس رشد افراطی عرضـه پـول (بـر اسـاس نظریـه</a:t>
            </a:r>
            <a:br>
              <a:rPr lang="fa-IR" sz="2400" dirty="0">
                <a:cs typeface="0 Nazanin" panose="00000400000000000000" pitchFamily="2" charset="-78"/>
              </a:rPr>
            </a:br>
            <a:r>
              <a:rPr lang="fa-IR" sz="2400" dirty="0">
                <a:cs typeface="0 Nazanin" panose="00000400000000000000" pitchFamily="2" charset="-78"/>
              </a:rPr>
              <a:t>پولی) </a:t>
            </a:r>
            <a:r>
              <a:rPr lang="fa-IR" sz="2400" dirty="0" smtClean="0">
                <a:cs typeface="0 Nazanin" panose="00000400000000000000" pitchFamily="2" charset="-78"/>
              </a:rPr>
              <a:t>به ویژه </a:t>
            </a:r>
            <a:r>
              <a:rPr lang="fa-IR" sz="2400" dirty="0">
                <a:cs typeface="0 Nazanin" panose="00000400000000000000" pitchFamily="2" charset="-78"/>
              </a:rPr>
              <a:t>در زمان تورم بالا، آگاهند. اگر اقتصاد به تحرك نیاز داشته باشد و تورم شدید پـیآمـد</a:t>
            </a:r>
            <a:br>
              <a:rPr lang="fa-IR" sz="2400" dirty="0">
                <a:cs typeface="0 Nazanin" panose="00000400000000000000" pitchFamily="2" charset="-78"/>
              </a:rPr>
            </a:br>
            <a:r>
              <a:rPr lang="fa-IR" sz="2400" dirty="0">
                <a:cs typeface="0 Nazanin" panose="00000400000000000000" pitchFamily="2" charset="-78"/>
              </a:rPr>
              <a:t>آن نباشد، احتمال دارد سیاست پولی انبساطی بهکار رود. اگر تورم مهمترین مسئله باشد، بیشـترین</a:t>
            </a:r>
            <a:br>
              <a:rPr lang="fa-IR" sz="2400" dirty="0">
                <a:cs typeface="0 Nazanin" panose="00000400000000000000" pitchFamily="2" charset="-78"/>
              </a:rPr>
            </a:br>
            <a:r>
              <a:rPr lang="fa-IR" sz="2400" dirty="0">
                <a:cs typeface="0 Nazanin" panose="00000400000000000000" pitchFamily="2" charset="-78"/>
              </a:rPr>
              <a:t>چیزي که فدرال رزرو به آن توجه میکند، اثرات منفی تورم است که میتواند ناشی از سیاست پولی</a:t>
            </a:r>
            <a:br>
              <a:rPr lang="fa-IR" sz="2400" dirty="0">
                <a:cs typeface="0 Nazanin" panose="00000400000000000000" pitchFamily="2" charset="-78"/>
              </a:rPr>
            </a:br>
            <a:r>
              <a:rPr lang="fa-IR" sz="2400" dirty="0">
                <a:cs typeface="0 Nazanin" panose="00000400000000000000" pitchFamily="2" charset="-78"/>
              </a:rPr>
              <a:t>انبساطی </a:t>
            </a:r>
            <a:r>
              <a:rPr lang="fa-IR" sz="2400" dirty="0" smtClean="0">
                <a:cs typeface="0 Nazanin" panose="00000400000000000000" pitchFamily="2" charset="-78"/>
              </a:rPr>
              <a:t>باشد.</a:t>
            </a:r>
            <a:r>
              <a:rPr lang="fa-IR" sz="2400" dirty="0">
                <a:cs typeface="0 Nazanin" panose="00000400000000000000" pitchFamily="2" charset="-78"/>
              </a:rPr>
              <a:t/>
            </a:r>
            <a:br>
              <a:rPr lang="fa-IR" sz="2400" dirty="0">
                <a:cs typeface="0 Nazanin" panose="00000400000000000000" pitchFamily="2" charset="-78"/>
              </a:rPr>
            </a:br>
            <a:r>
              <a:rPr lang="fa-IR" sz="2800" dirty="0"/>
              <a:t/>
            </a:r>
            <a:br>
              <a:rPr lang="fa-IR" sz="2800" dirty="0"/>
            </a:br>
            <a:endParaRPr lang="en-US" sz="2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349124681"/>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462" y="0"/>
            <a:ext cx="9582538" cy="6858000"/>
          </a:xfrm>
          <a:prstGeom prst="rect">
            <a:avLst/>
          </a:prstGeom>
        </p:spPr>
      </p:pic>
      <p:sp>
        <p:nvSpPr>
          <p:cNvPr id="5" name="Rectangle 4"/>
          <p:cNvSpPr/>
          <p:nvPr/>
        </p:nvSpPr>
        <p:spPr>
          <a:xfrm>
            <a:off x="6932644" y="587829"/>
            <a:ext cx="4721291" cy="3416320"/>
          </a:xfrm>
          <a:prstGeom prst="rect">
            <a:avLst/>
          </a:prstGeom>
        </p:spPr>
        <p:txBody>
          <a:bodyPr wrap="square">
            <a:spAutoFit/>
          </a:bodyPr>
          <a:lstStyle/>
          <a:p>
            <a:pPr algn="just" rtl="1"/>
            <a:r>
              <a:rPr lang="fa-IR" sz="3600" b="1" dirty="0">
                <a:ln w="13462">
                  <a:solidFill>
                    <a:schemeClr val="bg1"/>
                  </a:solidFill>
                  <a:prstDash val="solid"/>
                </a:ln>
                <a:solidFill>
                  <a:schemeClr val="bg1"/>
                </a:solidFill>
                <a:effectLst>
                  <a:outerShdw dist="38100" dir="2700000" algn="bl" rotWithShape="0">
                    <a:schemeClr val="accent5"/>
                  </a:outerShdw>
                </a:effectLst>
                <a:cs typeface="0 Nazanin" panose="00000400000000000000" pitchFamily="2" charset="-78"/>
              </a:rPr>
              <a:t>با تشکر از توجه شما </a:t>
            </a:r>
          </a:p>
          <a:p>
            <a:pPr algn="just" rtl="1"/>
            <a:endParaRPr lang="fa-IR" sz="3600" b="1" dirty="0">
              <a:ln w="13462">
                <a:solidFill>
                  <a:schemeClr val="bg1"/>
                </a:solidFill>
                <a:prstDash val="solid"/>
              </a:ln>
              <a:solidFill>
                <a:schemeClr val="bg1"/>
              </a:solidFill>
              <a:effectLst>
                <a:outerShdw dist="38100" dir="2700000" algn="bl" rotWithShape="0">
                  <a:schemeClr val="accent5"/>
                </a:outerShdw>
              </a:effectLst>
              <a:cs typeface="0 Nazanin" panose="00000400000000000000" pitchFamily="2" charset="-78"/>
            </a:endParaRPr>
          </a:p>
          <a:p>
            <a:pPr algn="just" rtl="1"/>
            <a:endParaRPr lang="fa-IR" dirty="0" smtClean="0">
              <a:solidFill>
                <a:schemeClr val="bg1"/>
              </a:solidFill>
              <a:cs typeface="0 Nazanin" panose="00000400000000000000" pitchFamily="2" charset="-78"/>
            </a:endParaRPr>
          </a:p>
          <a:p>
            <a:pPr algn="just" rtl="1"/>
            <a:endParaRPr lang="fa-IR" dirty="0">
              <a:solidFill>
                <a:schemeClr val="bg1"/>
              </a:solidFill>
              <a:cs typeface="0 Nazanin" panose="00000400000000000000" pitchFamily="2" charset="-78"/>
            </a:endParaRPr>
          </a:p>
          <a:p>
            <a:pPr algn="just" rtl="1"/>
            <a:endParaRPr lang="fa-IR" dirty="0" smtClean="0">
              <a:solidFill>
                <a:schemeClr val="bg1"/>
              </a:solidFill>
              <a:cs typeface="0 Nazanin" panose="00000400000000000000" pitchFamily="2" charset="-78"/>
            </a:endParaRPr>
          </a:p>
          <a:p>
            <a:pPr algn="just" rtl="1"/>
            <a:r>
              <a:rPr lang="fa-IR" dirty="0" smtClean="0">
                <a:solidFill>
                  <a:schemeClr val="bg1"/>
                </a:solidFill>
                <a:cs typeface="0 Nazanin" panose="00000400000000000000" pitchFamily="2" charset="-78"/>
              </a:rPr>
              <a:t>    استاد </a:t>
            </a:r>
            <a:r>
              <a:rPr lang="fa-IR" dirty="0">
                <a:solidFill>
                  <a:schemeClr val="bg1"/>
                </a:solidFill>
                <a:cs typeface="0 Nazanin" panose="00000400000000000000" pitchFamily="2" charset="-78"/>
              </a:rPr>
              <a:t>مربوطه : </a:t>
            </a:r>
          </a:p>
          <a:p>
            <a:pPr algn="just" rtl="1"/>
            <a:r>
              <a:rPr lang="fa-IR" dirty="0">
                <a:solidFill>
                  <a:schemeClr val="bg1"/>
                </a:solidFill>
                <a:cs typeface="0 Nazanin" panose="00000400000000000000" pitchFamily="2" charset="-78"/>
              </a:rPr>
              <a:t>                  </a:t>
            </a:r>
            <a:r>
              <a:rPr lang="fa-IR" dirty="0" smtClean="0">
                <a:solidFill>
                  <a:schemeClr val="bg1"/>
                </a:solidFill>
                <a:cs typeface="0 Nazanin" panose="00000400000000000000" pitchFamily="2" charset="-78"/>
              </a:rPr>
              <a:t>    سرکار </a:t>
            </a:r>
            <a:r>
              <a:rPr lang="fa-IR" dirty="0">
                <a:solidFill>
                  <a:schemeClr val="bg1"/>
                </a:solidFill>
                <a:cs typeface="0 Nazanin" panose="00000400000000000000" pitchFamily="2" charset="-78"/>
              </a:rPr>
              <a:t>خانم بشردوست </a:t>
            </a:r>
          </a:p>
          <a:p>
            <a:pPr algn="just" rtl="1"/>
            <a:r>
              <a:rPr lang="fa-IR" dirty="0" smtClean="0">
                <a:solidFill>
                  <a:schemeClr val="bg1"/>
                </a:solidFill>
                <a:cs typeface="0 Nazanin" panose="00000400000000000000" pitchFamily="2" charset="-78"/>
              </a:rPr>
              <a:t>   تهیه </a:t>
            </a:r>
            <a:r>
              <a:rPr lang="fa-IR" dirty="0">
                <a:solidFill>
                  <a:schemeClr val="bg1"/>
                </a:solidFill>
                <a:cs typeface="0 Nazanin" panose="00000400000000000000" pitchFamily="2" charset="-78"/>
              </a:rPr>
              <a:t>کنندگان :</a:t>
            </a:r>
          </a:p>
          <a:p>
            <a:pPr algn="just" rtl="1"/>
            <a:r>
              <a:rPr lang="fa-IR" dirty="0">
                <a:solidFill>
                  <a:schemeClr val="bg1"/>
                </a:solidFill>
                <a:cs typeface="0 Nazanin" panose="00000400000000000000" pitchFamily="2" charset="-78"/>
              </a:rPr>
              <a:t>                   </a:t>
            </a:r>
            <a:r>
              <a:rPr lang="fa-IR" dirty="0" smtClean="0">
                <a:solidFill>
                  <a:schemeClr val="bg1"/>
                </a:solidFill>
                <a:cs typeface="0 Nazanin" panose="00000400000000000000" pitchFamily="2" charset="-78"/>
              </a:rPr>
              <a:t>    آناهیتا </a:t>
            </a:r>
            <a:r>
              <a:rPr lang="fa-IR" dirty="0">
                <a:solidFill>
                  <a:schemeClr val="bg1"/>
                </a:solidFill>
                <a:cs typeface="0 Nazanin" panose="00000400000000000000" pitchFamily="2" charset="-78"/>
              </a:rPr>
              <a:t>نظافت </a:t>
            </a:r>
          </a:p>
          <a:p>
            <a:pPr algn="just" rtl="1"/>
            <a:r>
              <a:rPr lang="fa-IR" dirty="0">
                <a:solidFill>
                  <a:schemeClr val="bg1"/>
                </a:solidFill>
                <a:cs typeface="0 Nazanin" panose="00000400000000000000" pitchFamily="2" charset="-78"/>
              </a:rPr>
              <a:t>                    </a:t>
            </a:r>
            <a:r>
              <a:rPr lang="fa-IR" dirty="0" smtClean="0">
                <a:solidFill>
                  <a:schemeClr val="bg1"/>
                </a:solidFill>
                <a:cs typeface="0 Nazanin" panose="00000400000000000000" pitchFamily="2" charset="-78"/>
              </a:rPr>
              <a:t>    ستاره </a:t>
            </a:r>
            <a:r>
              <a:rPr lang="fa-IR" dirty="0" smtClean="0">
                <a:solidFill>
                  <a:schemeClr val="bg1"/>
                </a:solidFill>
                <a:cs typeface="0 Nazanin" panose="00000400000000000000" pitchFamily="2" charset="-78"/>
              </a:rPr>
              <a:t>فتحی مجد</a:t>
            </a:r>
            <a:endParaRPr lang="en-US" dirty="0">
              <a:solidFill>
                <a:schemeClr val="bg1"/>
              </a:solidFill>
              <a:cs typeface="0 Nazanin" panose="00000400000000000000" pitchFamily="2" charset="-78"/>
            </a:endParaRPr>
          </a:p>
        </p:txBody>
      </p:sp>
    </p:spTree>
    <p:extLst>
      <p:ext uri="{BB962C8B-B14F-4D97-AF65-F5344CB8AC3E}">
        <p14:creationId xmlns:p14="http://schemas.microsoft.com/office/powerpoint/2010/main" val="545846734"/>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2326" y="1030683"/>
            <a:ext cx="9838765" cy="4708981"/>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fa-IR" sz="4800" b="1" dirty="0">
                <a:cs typeface="0 Nazanin" panose="00000400000000000000" pitchFamily="2" charset="-78"/>
              </a:rPr>
              <a:t>اهداف این فصل عبارتند از: </a:t>
            </a:r>
            <a:r>
              <a:rPr lang="fa-IR" sz="3600" dirty="0">
                <a:cs typeface="0 Nazanin" panose="00000400000000000000" pitchFamily="2" charset="-78"/>
              </a:rPr>
              <a:t/>
            </a:r>
            <a:br>
              <a:rPr lang="fa-IR" sz="3600" dirty="0">
                <a:cs typeface="0 Nazanin" panose="00000400000000000000" pitchFamily="2" charset="-78"/>
              </a:rPr>
            </a:br>
            <a:r>
              <a:rPr lang="fa-IR" sz="3600" dirty="0">
                <a:cs typeface="0 Nazanin" panose="00000400000000000000" pitchFamily="2" charset="-78"/>
              </a:rPr>
              <a:t>· توصیف </a:t>
            </a:r>
            <a:r>
              <a:rPr lang="fa-IR" sz="3600" dirty="0" smtClean="0">
                <a:cs typeface="0 Nazanin" panose="00000400000000000000" pitchFamily="2" charset="-78"/>
              </a:rPr>
              <a:t>نظریههاي </a:t>
            </a:r>
            <a:r>
              <a:rPr lang="fa-IR" sz="3600" dirty="0">
                <a:cs typeface="0 Nazanin" panose="00000400000000000000" pitchFamily="2" charset="-78"/>
              </a:rPr>
              <a:t>مشهور درباره سیاست پولی </a:t>
            </a:r>
            <a:br>
              <a:rPr lang="fa-IR" sz="3600" dirty="0">
                <a:cs typeface="0 Nazanin" panose="00000400000000000000" pitchFamily="2" charset="-78"/>
              </a:rPr>
            </a:br>
            <a:r>
              <a:rPr lang="fa-IR" sz="3600" dirty="0">
                <a:cs typeface="0 Nazanin" panose="00000400000000000000" pitchFamily="2" charset="-78"/>
              </a:rPr>
              <a:t>· شرح چگونگی برقراري توازن در سیاست پولی </a:t>
            </a:r>
            <a:br>
              <a:rPr lang="fa-IR" sz="3600" dirty="0">
                <a:cs typeface="0 Nazanin" panose="00000400000000000000" pitchFamily="2" charset="-78"/>
              </a:rPr>
            </a:br>
            <a:r>
              <a:rPr lang="fa-IR" sz="3600" dirty="0">
                <a:cs typeface="0 Nazanin" panose="00000400000000000000" pitchFamily="2" charset="-78"/>
              </a:rPr>
              <a:t>· توصیف چگونگی </a:t>
            </a:r>
            <a:r>
              <a:rPr lang="fa-IR" sz="3600" dirty="0" smtClean="0">
                <a:cs typeface="0 Nazanin" panose="00000400000000000000" pitchFamily="2" charset="-78"/>
              </a:rPr>
              <a:t>پایش </a:t>
            </a:r>
            <a:r>
              <a:rPr lang="fa-IR" sz="3600" dirty="0">
                <a:cs typeface="0 Nazanin" panose="00000400000000000000" pitchFamily="2" charset="-78"/>
              </a:rPr>
              <a:t>و پیشبینی سیاستهاي فـدرال رزرو توسـط </a:t>
            </a:r>
            <a:r>
              <a:rPr lang="fa-IR" sz="3600" dirty="0" smtClean="0">
                <a:cs typeface="0 Nazanin" panose="00000400000000000000" pitchFamily="2" charset="-78"/>
              </a:rPr>
              <a:t>مشـارکت کننـدگان</a:t>
            </a:r>
            <a:r>
              <a:rPr lang="fa-IR" sz="3600" dirty="0">
                <a:cs typeface="0 Nazanin" panose="00000400000000000000" pitchFamily="2" charset="-78"/>
              </a:rPr>
              <a:t/>
            </a:r>
            <a:br>
              <a:rPr lang="fa-IR" sz="3600" dirty="0">
                <a:cs typeface="0 Nazanin" panose="00000400000000000000" pitchFamily="2" charset="-78"/>
              </a:rPr>
            </a:br>
            <a:r>
              <a:rPr lang="fa-IR" sz="3600" dirty="0">
                <a:cs typeface="0 Nazanin" panose="00000400000000000000" pitchFamily="2" charset="-78"/>
              </a:rPr>
              <a:t>بازارهاي مالی </a:t>
            </a:r>
            <a:br>
              <a:rPr lang="fa-IR" sz="3600" dirty="0">
                <a:cs typeface="0 Nazanin" panose="00000400000000000000" pitchFamily="2" charset="-78"/>
              </a:rPr>
            </a:br>
            <a:r>
              <a:rPr lang="fa-IR" sz="3600" dirty="0">
                <a:cs typeface="0 Nazanin" panose="00000400000000000000" pitchFamily="2" charset="-78"/>
              </a:rPr>
              <a:t>· شرح چگونگی ارتباط میان سیاستهاي پولی و مالی</a:t>
            </a:r>
            <a:br>
              <a:rPr lang="fa-IR" sz="3600" dirty="0">
                <a:cs typeface="0 Nazanin" panose="00000400000000000000" pitchFamily="2" charset="-78"/>
              </a:rPr>
            </a:br>
            <a:endParaRPr lang="en-US" sz="3600" b="0" cap="none" spc="0" dirty="0">
              <a:ln w="0"/>
              <a:gradFill>
                <a:gsLst>
                  <a:gs pos="21000">
                    <a:srgbClr val="53575C"/>
                  </a:gs>
                  <a:gs pos="88000">
                    <a:srgbClr val="C5C7CA"/>
                  </a:gs>
                </a:gsLst>
                <a:lin ang="5400000"/>
              </a:gradFill>
              <a:effectLst/>
              <a:cs typeface="0 Nazanin" panose="00000400000000000000" pitchFamily="2" charset="-78"/>
            </a:endParaRPr>
          </a:p>
        </p:txBody>
      </p:sp>
    </p:spTree>
    <p:extLst>
      <p:ext uri="{BB962C8B-B14F-4D97-AF65-F5344CB8AC3E}">
        <p14:creationId xmlns:p14="http://schemas.microsoft.com/office/powerpoint/2010/main" val="4149241662"/>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2588" y="1707777"/>
            <a:ext cx="8848165" cy="2062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r"/>
            <a:r>
              <a:rPr lang="fa-IR" sz="3200" b="1" dirty="0" smtClean="0">
                <a:solidFill>
                  <a:srgbClr val="FFFF00"/>
                </a:solidFill>
                <a:effectLst>
                  <a:outerShdw blurRad="38100" dist="38100" dir="2700000" algn="tl">
                    <a:srgbClr val="000000">
                      <a:alpha val="43137"/>
                    </a:srgbClr>
                  </a:outerShdw>
                </a:effectLst>
                <a:cs typeface="0 Nazanin" panose="00000400000000000000" pitchFamily="2" charset="-78"/>
              </a:rPr>
              <a:t>سیاست پولی چیست؟</a:t>
            </a:r>
          </a:p>
          <a:p>
            <a:pPr algn="r"/>
            <a:endParaRPr lang="fa-IR" sz="2400" b="1" dirty="0"/>
          </a:p>
          <a:p>
            <a:pPr algn="r" rtl="1"/>
            <a:r>
              <a:rPr lang="fa-IR" sz="2400" b="1" dirty="0" smtClean="0">
                <a:cs typeface="0 Nazanin" panose="00000400000000000000" pitchFamily="2" charset="-78"/>
              </a:rPr>
              <a:t>سیاست پولی از ابزارهای متنوعی جهت کنترل یک یا هر دوی این موارد بهره میجوید تا بر مواردی مانند رشد اقتصادی،تورم،نرخ ارز و بیکاری تاثیر بگذارد.</a:t>
            </a:r>
          </a:p>
          <a:p>
            <a:pPr algn="r" rtl="1"/>
            <a:r>
              <a:rPr lang="fa-IR" sz="2400" b="1" dirty="0" smtClean="0">
                <a:cs typeface="0 Nazanin" panose="00000400000000000000" pitchFamily="2" charset="-78"/>
              </a:rPr>
              <a:t> </a:t>
            </a:r>
            <a:endParaRPr lang="fa-IR" sz="2400" b="1" dirty="0">
              <a:cs typeface="0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68035">
            <a:off x="1790836" y="4186317"/>
            <a:ext cx="2399747" cy="1670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7495" y="4061012"/>
            <a:ext cx="1843496" cy="1843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97583806"/>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9953" y="2998694"/>
            <a:ext cx="7140388" cy="523220"/>
          </a:xfrm>
          <a:prstGeom prst="rect">
            <a:avLst/>
          </a:prstGeom>
          <a:noFill/>
        </p:spPr>
        <p:txBody>
          <a:bodyPr wrap="square" rtlCol="1">
            <a:spAutoFit/>
          </a:bodyPr>
          <a:lstStyle/>
          <a:p>
            <a:pPr algn="r"/>
            <a:r>
              <a:rPr lang="fa-IR" sz="2800" b="1" dirty="0" smtClean="0">
                <a:ln w="22225">
                  <a:solidFill>
                    <a:schemeClr val="accent2"/>
                  </a:solidFill>
                  <a:prstDash val="solid"/>
                </a:ln>
                <a:solidFill>
                  <a:schemeClr val="accent2">
                    <a:lumMod val="40000"/>
                    <a:lumOff val="60000"/>
                  </a:schemeClr>
                </a:solidFill>
                <a:cs typeface="0 Nazanin" panose="00000400000000000000" pitchFamily="2" charset="-78"/>
              </a:rPr>
              <a:t>انواع سیاستهای پولی</a:t>
            </a:r>
            <a:endParaRPr lang="fa-IR" sz="2800" b="1" dirty="0">
              <a:ln w="22225">
                <a:solidFill>
                  <a:schemeClr val="accent2"/>
                </a:solidFill>
                <a:prstDash val="solid"/>
              </a:ln>
              <a:solidFill>
                <a:schemeClr val="accent2">
                  <a:lumMod val="40000"/>
                  <a:lumOff val="60000"/>
                </a:schemeClr>
              </a:solidFill>
              <a:cs typeface="0 Nazanin" panose="00000400000000000000" pitchFamily="2" charset="-78"/>
            </a:endParaRPr>
          </a:p>
        </p:txBody>
      </p:sp>
      <p:sp>
        <p:nvSpPr>
          <p:cNvPr id="10" name="TextBox 9"/>
          <p:cNvSpPr txBox="1"/>
          <p:nvPr/>
        </p:nvSpPr>
        <p:spPr>
          <a:xfrm>
            <a:off x="2978526" y="914941"/>
            <a:ext cx="4572000" cy="4216539"/>
          </a:xfrm>
          <a:prstGeom prst="rect">
            <a:avLst/>
          </a:prstGeom>
          <a:noFill/>
        </p:spPr>
        <p:txBody>
          <a:bodyPr wrap="square" rtlCol="1">
            <a:spAutoFit/>
          </a:bodyPr>
          <a:lstStyle/>
          <a:p>
            <a:pPr algn="r"/>
            <a:r>
              <a:rPr lang="fa-IR" sz="2400" b="1" u="sng" dirty="0" smtClean="0">
                <a:solidFill>
                  <a:schemeClr val="accent1">
                    <a:lumMod val="75000"/>
                  </a:schemeClr>
                </a:solidFill>
                <a:effectLst>
                  <a:outerShdw blurRad="38100" dist="38100" dir="2700000" algn="tl">
                    <a:srgbClr val="000000">
                      <a:alpha val="43137"/>
                    </a:srgbClr>
                  </a:outerShdw>
                </a:effectLst>
                <a:cs typeface="0 Nazanin" panose="00000400000000000000" pitchFamily="2" charset="-78"/>
              </a:rPr>
              <a:t>انبسا</a:t>
            </a:r>
            <a:r>
              <a:rPr lang="fa-IR" sz="2400" b="1" u="sng" dirty="0" smtClean="0">
                <a:solidFill>
                  <a:schemeClr val="accent1">
                    <a:lumMod val="75000"/>
                  </a:schemeClr>
                </a:solidFill>
                <a:effectLst>
                  <a:outerShdw blurRad="38100" dist="38100" dir="2700000" algn="tl">
                    <a:srgbClr val="000000">
                      <a:alpha val="43137"/>
                    </a:srgbClr>
                  </a:outerShdw>
                </a:effectLst>
                <a:cs typeface="B Nazanin" panose="00000400000000000000" pitchFamily="2" charset="-78"/>
              </a:rPr>
              <a:t>طی</a:t>
            </a:r>
            <a:r>
              <a:rPr lang="fa-IR" sz="2400" b="1" dirty="0" smtClean="0">
                <a:solidFill>
                  <a:schemeClr val="accent1">
                    <a:lumMod val="40000"/>
                    <a:lumOff val="60000"/>
                  </a:schemeClr>
                </a:solidFill>
                <a:cs typeface="B Nazanin" panose="00000400000000000000" pitchFamily="2" charset="-78"/>
              </a:rPr>
              <a:t> </a:t>
            </a:r>
            <a:r>
              <a:rPr lang="fa-IR" sz="2200" b="1" dirty="0" smtClean="0">
                <a:cs typeface="0 Nazanin" panose="00000400000000000000" pitchFamily="2" charset="-78"/>
              </a:rPr>
              <a:t>: به سیاستهایی اطلاق میشود که از طریق افزایش در عرضه پول خود را به هدف عمومی سیاست پولی میرساند.(هر سیاستی یا تدبیر افزایش دهنده ی پول را سیاست انبساطی پولی گویند.)</a:t>
            </a:r>
          </a:p>
          <a:p>
            <a:pPr algn="r"/>
            <a:endParaRPr lang="fa-IR" sz="2200" b="1" dirty="0">
              <a:cs typeface="0 Nazanin" panose="00000400000000000000" pitchFamily="2" charset="-78"/>
            </a:endParaRPr>
          </a:p>
          <a:p>
            <a:pPr algn="r"/>
            <a:endParaRPr lang="fa-IR" sz="2200" b="1" dirty="0" smtClean="0">
              <a:cs typeface="0 Nazanin" panose="00000400000000000000" pitchFamily="2" charset="-78"/>
            </a:endParaRPr>
          </a:p>
          <a:p>
            <a:pPr algn="r"/>
            <a:endParaRPr lang="fa-IR" sz="2200" b="1" dirty="0">
              <a:cs typeface="0 Nazanin" panose="00000400000000000000" pitchFamily="2" charset="-78"/>
            </a:endParaRPr>
          </a:p>
          <a:p>
            <a:pPr algn="r"/>
            <a:endParaRPr lang="fa-IR" sz="2200" b="1" dirty="0" smtClean="0">
              <a:cs typeface="0 Nazanin" panose="00000400000000000000" pitchFamily="2" charset="-78"/>
            </a:endParaRPr>
          </a:p>
          <a:p>
            <a:pPr algn="r"/>
            <a:r>
              <a:rPr lang="fa-IR" sz="2400" b="1" u="sng" dirty="0" smtClean="0">
                <a:solidFill>
                  <a:schemeClr val="accent1">
                    <a:lumMod val="75000"/>
                  </a:schemeClr>
                </a:solidFill>
                <a:effectLst>
                  <a:outerShdw blurRad="38100" dist="38100" dir="2700000" algn="tl">
                    <a:srgbClr val="000000">
                      <a:alpha val="43137"/>
                    </a:srgbClr>
                  </a:outerShdw>
                </a:effectLst>
                <a:cs typeface="0 Nazanin" panose="00000400000000000000" pitchFamily="2" charset="-78"/>
              </a:rPr>
              <a:t>سیاست پولی انقباضی </a:t>
            </a:r>
            <a:r>
              <a:rPr lang="fa-IR" sz="2200" b="1" dirty="0" smtClean="0">
                <a:cs typeface="0 Nazanin" panose="00000400000000000000" pitchFamily="2" charset="-78"/>
              </a:rPr>
              <a:t>: به تدابیری اطلاق میشود که از طریق کاهش در عرضه پول ،اهداف عمومی سیاست پولی را برآورده میسازد.(هر تدبیر کاهنده پول را سیاست پولی انقباضی گویند.) </a:t>
            </a:r>
          </a:p>
        </p:txBody>
      </p:sp>
      <p:cxnSp>
        <p:nvCxnSpPr>
          <p:cNvPr id="15" name="Straight Arrow Connector 14"/>
          <p:cNvCxnSpPr/>
          <p:nvPr/>
        </p:nvCxnSpPr>
        <p:spPr>
          <a:xfrm flipH="1" flipV="1">
            <a:off x="1815353" y="914941"/>
            <a:ext cx="13447" cy="779388"/>
          </a:xfrm>
          <a:prstGeom prst="straightConnector1">
            <a:avLst/>
          </a:prstGeom>
          <a:ln>
            <a:solidFill>
              <a:srgbClr val="FFFF00"/>
            </a:solidFill>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874059" y="914941"/>
            <a:ext cx="26894" cy="779388"/>
          </a:xfrm>
          <a:prstGeom prst="straightConnector1">
            <a:avLst/>
          </a:prstGeom>
          <a:ln>
            <a:solidFill>
              <a:srgbClr val="FFFF00"/>
            </a:solidFill>
            <a:tailEnd type="triangle"/>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342907" y="2057400"/>
            <a:ext cx="1862412" cy="400110"/>
          </a:xfrm>
          <a:prstGeom prst="rect">
            <a:avLst/>
          </a:prstGeom>
          <a:noFill/>
        </p:spPr>
        <p:txBody>
          <a:bodyPr wrap="square" rtlCol="1">
            <a:spAutoFit/>
          </a:bodyPr>
          <a:lstStyle/>
          <a:p>
            <a:pPr algn="r"/>
            <a:r>
              <a:rPr lang="fa-IR" sz="2000" b="1" i="1" dirty="0" smtClean="0">
                <a:ln w="22225">
                  <a:solidFill>
                    <a:schemeClr val="accent2"/>
                  </a:solidFill>
                  <a:prstDash val="solid"/>
                </a:ln>
                <a:solidFill>
                  <a:schemeClr val="accent2">
                    <a:lumMod val="40000"/>
                    <a:lumOff val="60000"/>
                  </a:schemeClr>
                </a:solidFill>
                <a:cs typeface="0 Nazanin" panose="00000400000000000000" pitchFamily="2" charset="-78"/>
              </a:rPr>
              <a:t>پول               رکود</a:t>
            </a:r>
            <a:endParaRPr lang="fa-IR" sz="2000" b="1" i="1" dirty="0">
              <a:ln w="22225">
                <a:solidFill>
                  <a:schemeClr val="accent2"/>
                </a:solidFill>
                <a:prstDash val="solid"/>
              </a:ln>
              <a:solidFill>
                <a:schemeClr val="accent2">
                  <a:lumMod val="40000"/>
                  <a:lumOff val="60000"/>
                </a:schemeClr>
              </a:solidFill>
              <a:cs typeface="0 Nazanin" panose="00000400000000000000" pitchFamily="2" charset="-78"/>
            </a:endParaRPr>
          </a:p>
        </p:txBody>
      </p:sp>
      <p:cxnSp>
        <p:nvCxnSpPr>
          <p:cNvPr id="23" name="Straight Arrow Connector 22"/>
          <p:cNvCxnSpPr/>
          <p:nvPr/>
        </p:nvCxnSpPr>
        <p:spPr>
          <a:xfrm>
            <a:off x="1815353" y="4034118"/>
            <a:ext cx="0" cy="927847"/>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887506" y="4034118"/>
            <a:ext cx="13447" cy="981635"/>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98340" y="5311588"/>
            <a:ext cx="2403659" cy="400110"/>
          </a:xfrm>
          <a:prstGeom prst="rect">
            <a:avLst/>
          </a:prstGeom>
          <a:noFill/>
        </p:spPr>
        <p:txBody>
          <a:bodyPr wrap="square" rtlCol="1">
            <a:spAutoFit/>
          </a:bodyPr>
          <a:lstStyle/>
          <a:p>
            <a:pPr algn="r"/>
            <a:r>
              <a:rPr lang="fa-IR" sz="2000" b="1" dirty="0" smtClean="0">
                <a:ln w="22225">
                  <a:solidFill>
                    <a:schemeClr val="accent2"/>
                  </a:solidFill>
                  <a:prstDash val="solid"/>
                </a:ln>
                <a:solidFill>
                  <a:schemeClr val="accent2">
                    <a:lumMod val="40000"/>
                    <a:lumOff val="60000"/>
                  </a:schemeClr>
                </a:solidFill>
                <a:cs typeface="0 Nazanin" panose="00000400000000000000" pitchFamily="2" charset="-78"/>
              </a:rPr>
              <a:t>پول                 تورم</a:t>
            </a:r>
            <a:endParaRPr lang="fa-IR" sz="2000" b="1" dirty="0">
              <a:ln w="22225">
                <a:solidFill>
                  <a:schemeClr val="accent2"/>
                </a:solidFill>
                <a:prstDash val="solid"/>
              </a:ln>
              <a:solidFill>
                <a:schemeClr val="accent2">
                  <a:lumMod val="40000"/>
                  <a:lumOff val="60000"/>
                </a:schemeClr>
              </a:solidFill>
              <a:cs typeface="0 Nazanin" panose="00000400000000000000" pitchFamily="2" charset="-78"/>
            </a:endParaRPr>
          </a:p>
        </p:txBody>
      </p:sp>
      <p:sp>
        <p:nvSpPr>
          <p:cNvPr id="7" name="Right Brace 6"/>
          <p:cNvSpPr/>
          <p:nvPr/>
        </p:nvSpPr>
        <p:spPr>
          <a:xfrm>
            <a:off x="8447314" y="914941"/>
            <a:ext cx="600892" cy="4047024"/>
          </a:xfrm>
          <a:prstGeom prst="rightBrace">
            <a:avLst>
              <a:gd name="adj1" fmla="val 31521"/>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b="1" dirty="0"/>
          </a:p>
        </p:txBody>
      </p:sp>
    </p:spTree>
    <p:extLst>
      <p:ext uri="{BB962C8B-B14F-4D97-AF65-F5344CB8AC3E}">
        <p14:creationId xmlns:p14="http://schemas.microsoft.com/office/powerpoint/2010/main" val="1165711993"/>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20"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61611" y="2743201"/>
            <a:ext cx="2662516" cy="1200329"/>
          </a:xfrm>
          <a:prstGeom prst="rect">
            <a:avLst/>
          </a:prstGeom>
          <a:noFill/>
        </p:spPr>
        <p:txBody>
          <a:bodyPr wrap="square" rtlCol="1">
            <a:spAutoFit/>
          </a:bodyPr>
          <a:lstStyle/>
          <a:p>
            <a:pPr algn="ctr"/>
            <a:r>
              <a:rPr lang="fa-IR" sz="3600" b="1" dirty="0" smtClean="0">
                <a:ln w="22225">
                  <a:solidFill>
                    <a:schemeClr val="accent2"/>
                  </a:solidFill>
                  <a:prstDash val="solid"/>
                </a:ln>
                <a:solidFill>
                  <a:schemeClr val="accent2">
                    <a:lumMod val="40000"/>
                    <a:lumOff val="60000"/>
                  </a:schemeClr>
                </a:solidFill>
                <a:cs typeface="0 Nazanin" panose="00000400000000000000" pitchFamily="2" charset="-78"/>
              </a:rPr>
              <a:t>اهداف سیاست پولی</a:t>
            </a:r>
            <a:endParaRPr lang="fa-IR" sz="3600" b="1" dirty="0">
              <a:ln w="22225">
                <a:solidFill>
                  <a:schemeClr val="accent2"/>
                </a:solidFill>
                <a:prstDash val="solid"/>
              </a:ln>
              <a:solidFill>
                <a:schemeClr val="accent2">
                  <a:lumMod val="40000"/>
                  <a:lumOff val="60000"/>
                </a:schemeClr>
              </a:solidFill>
              <a:cs typeface="0 Nazanin" panose="00000400000000000000" pitchFamily="2" charset="-78"/>
            </a:endParaRPr>
          </a:p>
        </p:txBody>
      </p:sp>
      <p:graphicFrame>
        <p:nvGraphicFramePr>
          <p:cNvPr id="4" name="Diagram 3"/>
          <p:cNvGraphicFramePr/>
          <p:nvPr>
            <p:extLst>
              <p:ext uri="{D42A27DB-BD31-4B8C-83A1-F6EECF244321}">
                <p14:modId xmlns:p14="http://schemas.microsoft.com/office/powerpoint/2010/main" val="3806137063"/>
              </p:ext>
            </p:extLst>
          </p:nvPr>
        </p:nvGraphicFramePr>
        <p:xfrm>
          <a:off x="1425389" y="457200"/>
          <a:ext cx="8606116" cy="5862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3290749"/>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86800" y="2702859"/>
            <a:ext cx="2581835" cy="1077218"/>
          </a:xfrm>
          <a:prstGeom prst="rect">
            <a:avLst/>
          </a:prstGeom>
          <a:noFill/>
        </p:spPr>
        <p:txBody>
          <a:bodyPr wrap="square" rtlCol="1">
            <a:spAutoFit/>
          </a:bodyPr>
          <a:lstStyle/>
          <a:p>
            <a:pPr algn="ctr"/>
            <a:r>
              <a:rPr lang="fa-IR" sz="3200" b="1" dirty="0" smtClean="0">
                <a:ln w="22225">
                  <a:solidFill>
                    <a:schemeClr val="accent2"/>
                  </a:solidFill>
                  <a:prstDash val="solid"/>
                </a:ln>
                <a:solidFill>
                  <a:schemeClr val="accent2">
                    <a:lumMod val="40000"/>
                    <a:lumOff val="60000"/>
                  </a:schemeClr>
                </a:solidFill>
                <a:cs typeface="0 Nazanin" panose="00000400000000000000" pitchFamily="2" charset="-78"/>
              </a:rPr>
              <a:t>ابزار های سیاست گذاری پولی </a:t>
            </a:r>
            <a:endParaRPr lang="fa-IR" sz="3200" b="1" dirty="0">
              <a:ln w="22225">
                <a:solidFill>
                  <a:schemeClr val="accent2"/>
                </a:solidFill>
                <a:prstDash val="solid"/>
              </a:ln>
              <a:solidFill>
                <a:schemeClr val="accent2">
                  <a:lumMod val="40000"/>
                  <a:lumOff val="60000"/>
                </a:schemeClr>
              </a:solidFill>
              <a:cs typeface="0 Nazanin" panose="00000400000000000000" pitchFamily="2" charset="-78"/>
            </a:endParaRPr>
          </a:p>
        </p:txBody>
      </p:sp>
      <p:sp>
        <p:nvSpPr>
          <p:cNvPr id="3" name="Right Brace 2"/>
          <p:cNvSpPr/>
          <p:nvPr/>
        </p:nvSpPr>
        <p:spPr>
          <a:xfrm>
            <a:off x="7516906" y="793376"/>
            <a:ext cx="887506" cy="4961965"/>
          </a:xfrm>
          <a:prstGeom prst="rightBrace">
            <a:avLst/>
          </a:prstGeom>
          <a:ln/>
        </p:spPr>
        <p:style>
          <a:lnRef idx="3">
            <a:schemeClr val="accent2"/>
          </a:lnRef>
          <a:fillRef idx="0">
            <a:schemeClr val="accent2"/>
          </a:fillRef>
          <a:effectRef idx="2">
            <a:schemeClr val="accent2"/>
          </a:effectRef>
          <a:fontRef idx="minor">
            <a:schemeClr val="tx1"/>
          </a:fontRef>
        </p:style>
        <p:txBody>
          <a:bodyPr rtlCol="1" anchor="ctr"/>
          <a:lstStyle/>
          <a:p>
            <a:pPr algn="ctr"/>
            <a:endParaRPr lang="fa-IR" b="1" spc="50">
              <a:ln w="9525" cmpd="sng">
                <a:solidFill>
                  <a:schemeClr val="accent1"/>
                </a:solidFill>
                <a:prstDash val="solid"/>
              </a:ln>
              <a:solidFill>
                <a:schemeClr val="bg1"/>
              </a:solidFill>
              <a:effectLst>
                <a:glow rad="38100">
                  <a:schemeClr val="accent1">
                    <a:alpha val="40000"/>
                  </a:schemeClr>
                </a:glow>
              </a:effectLst>
            </a:endParaRPr>
          </a:p>
        </p:txBody>
      </p:sp>
      <p:sp>
        <p:nvSpPr>
          <p:cNvPr id="4" name="TextBox 3"/>
          <p:cNvSpPr txBox="1"/>
          <p:nvPr/>
        </p:nvSpPr>
        <p:spPr>
          <a:xfrm>
            <a:off x="2837329" y="861694"/>
            <a:ext cx="4114801" cy="4893647"/>
          </a:xfrm>
          <a:prstGeom prst="rect">
            <a:avLst/>
          </a:prstGeom>
          <a:noFill/>
        </p:spPr>
        <p:txBody>
          <a:bodyPr wrap="square" rtlCol="1">
            <a:spAutoFit/>
          </a:bodyPr>
          <a:lstStyle/>
          <a:p>
            <a:pPr algn="r"/>
            <a:r>
              <a:rPr lang="fa-IR" sz="2400" b="1" dirty="0" smtClean="0">
                <a:cs typeface="0 Nazanin" panose="00000400000000000000" pitchFamily="2" charset="-78"/>
              </a:rPr>
              <a:t>1</a:t>
            </a:r>
            <a:r>
              <a:rPr lang="fa-IR" sz="2400" b="1" dirty="0" smtClean="0">
                <a:effectLst>
                  <a:outerShdw blurRad="38100" dist="38100" dir="2700000" algn="tl">
                    <a:srgbClr val="000000">
                      <a:alpha val="43137"/>
                    </a:srgbClr>
                  </a:outerShdw>
                </a:effectLst>
                <a:cs typeface="0 Nazanin" panose="00000400000000000000" pitchFamily="2" charset="-78"/>
              </a:rPr>
              <a:t> ) نرخ بهره</a:t>
            </a:r>
            <a:r>
              <a:rPr lang="en-US" sz="2400" b="1" dirty="0" smtClean="0">
                <a:effectLst>
                  <a:outerShdw blurRad="38100" dist="38100" dir="2700000" algn="tl">
                    <a:srgbClr val="000000">
                      <a:alpha val="43137"/>
                    </a:srgbClr>
                  </a:outerShdw>
                </a:effectLst>
                <a:cs typeface="0 Nazanin" panose="00000400000000000000" pitchFamily="2" charset="-78"/>
              </a:rPr>
              <a:t> </a:t>
            </a:r>
            <a:endParaRPr lang="fa-IR" sz="2400" b="1" dirty="0" smtClean="0">
              <a:effectLst>
                <a:outerShdw blurRad="38100" dist="38100" dir="2700000" algn="tl">
                  <a:srgbClr val="000000">
                    <a:alpha val="43137"/>
                  </a:srgbClr>
                </a:outerShdw>
              </a:effectLst>
              <a:cs typeface="0 Nazanin" panose="00000400000000000000" pitchFamily="2" charset="-78"/>
            </a:endParaRPr>
          </a:p>
          <a:p>
            <a:pPr algn="r"/>
            <a:endParaRPr lang="en-US" sz="2400" b="1" dirty="0" smtClean="0">
              <a:effectLst>
                <a:outerShdw blurRad="38100" dist="38100" dir="2700000" algn="tl">
                  <a:srgbClr val="000000">
                    <a:alpha val="43137"/>
                  </a:srgbClr>
                </a:outerShdw>
              </a:effectLst>
              <a:cs typeface="0 Nazanin" panose="00000400000000000000" pitchFamily="2" charset="-78"/>
            </a:endParaRPr>
          </a:p>
          <a:p>
            <a:pPr algn="r"/>
            <a:endParaRPr lang="fa-IR" sz="2400" b="1" dirty="0">
              <a:effectLst>
                <a:outerShdw blurRad="38100" dist="38100" dir="2700000" algn="tl">
                  <a:srgbClr val="000000">
                    <a:alpha val="43137"/>
                  </a:srgbClr>
                </a:outerShdw>
              </a:effectLst>
              <a:cs typeface="0 Nazanin" panose="00000400000000000000" pitchFamily="2" charset="-78"/>
            </a:endParaRPr>
          </a:p>
          <a:p>
            <a:pPr algn="r"/>
            <a:r>
              <a:rPr lang="fa-IR" sz="2400" b="1" dirty="0" smtClean="0">
                <a:effectLst>
                  <a:outerShdw blurRad="38100" dist="38100" dir="2700000" algn="tl">
                    <a:srgbClr val="000000">
                      <a:alpha val="43137"/>
                    </a:srgbClr>
                  </a:outerShdw>
                </a:effectLst>
                <a:cs typeface="0 Nazanin" panose="00000400000000000000" pitchFamily="2" charset="-78"/>
              </a:rPr>
              <a:t>2 ) نرخ سپرده قانونی</a:t>
            </a:r>
          </a:p>
          <a:p>
            <a:pPr algn="r"/>
            <a:endParaRPr lang="en-US" sz="2400" b="1" dirty="0" smtClean="0">
              <a:effectLst>
                <a:outerShdw blurRad="38100" dist="38100" dir="2700000" algn="tl">
                  <a:srgbClr val="000000">
                    <a:alpha val="43137"/>
                  </a:srgbClr>
                </a:outerShdw>
              </a:effectLst>
              <a:cs typeface="0 Nazanin" panose="00000400000000000000" pitchFamily="2" charset="-78"/>
            </a:endParaRPr>
          </a:p>
          <a:p>
            <a:pPr algn="r"/>
            <a:endParaRPr lang="fa-IR" sz="2400" b="1" dirty="0">
              <a:effectLst>
                <a:outerShdw blurRad="38100" dist="38100" dir="2700000" algn="tl">
                  <a:srgbClr val="000000">
                    <a:alpha val="43137"/>
                  </a:srgbClr>
                </a:outerShdw>
              </a:effectLst>
              <a:cs typeface="0 Nazanin" panose="00000400000000000000" pitchFamily="2" charset="-78"/>
            </a:endParaRPr>
          </a:p>
          <a:p>
            <a:pPr algn="r"/>
            <a:r>
              <a:rPr lang="fa-IR" sz="2400" b="1" dirty="0" smtClean="0">
                <a:effectLst>
                  <a:outerShdw blurRad="38100" dist="38100" dir="2700000" algn="tl">
                    <a:srgbClr val="000000">
                      <a:alpha val="43137"/>
                    </a:srgbClr>
                  </a:outerShdw>
                </a:effectLst>
                <a:cs typeface="0 Nazanin" panose="00000400000000000000" pitchFamily="2" charset="-78"/>
              </a:rPr>
              <a:t>3 ) نرخ تنزیل مجدد</a:t>
            </a:r>
          </a:p>
          <a:p>
            <a:pPr algn="r"/>
            <a:endParaRPr lang="en-US" sz="2400" b="1" dirty="0" smtClean="0">
              <a:effectLst>
                <a:outerShdw blurRad="38100" dist="38100" dir="2700000" algn="tl">
                  <a:srgbClr val="000000">
                    <a:alpha val="43137"/>
                  </a:srgbClr>
                </a:outerShdw>
              </a:effectLst>
              <a:cs typeface="0 Nazanin" panose="00000400000000000000" pitchFamily="2" charset="-78"/>
            </a:endParaRPr>
          </a:p>
          <a:p>
            <a:pPr algn="r"/>
            <a:endParaRPr lang="fa-IR" sz="2400" b="1" dirty="0">
              <a:effectLst>
                <a:outerShdw blurRad="38100" dist="38100" dir="2700000" algn="tl">
                  <a:srgbClr val="000000">
                    <a:alpha val="43137"/>
                  </a:srgbClr>
                </a:outerShdw>
              </a:effectLst>
              <a:cs typeface="0 Nazanin" panose="00000400000000000000" pitchFamily="2" charset="-78"/>
            </a:endParaRPr>
          </a:p>
          <a:p>
            <a:pPr algn="r"/>
            <a:r>
              <a:rPr lang="fa-IR" sz="2400" b="1" dirty="0" smtClean="0">
                <a:effectLst>
                  <a:outerShdw blurRad="38100" dist="38100" dir="2700000" algn="tl">
                    <a:srgbClr val="000000">
                      <a:alpha val="43137"/>
                    </a:srgbClr>
                  </a:outerShdw>
                </a:effectLst>
                <a:cs typeface="0 Nazanin" panose="00000400000000000000" pitchFamily="2" charset="-78"/>
              </a:rPr>
              <a:t>4 ) کنترل کمی و کیفی اعتبارات </a:t>
            </a:r>
          </a:p>
          <a:p>
            <a:pPr algn="r"/>
            <a:endParaRPr lang="en-US" sz="2400" b="1" dirty="0" smtClean="0">
              <a:effectLst>
                <a:outerShdw blurRad="38100" dist="38100" dir="2700000" algn="tl">
                  <a:srgbClr val="000000">
                    <a:alpha val="43137"/>
                  </a:srgbClr>
                </a:outerShdw>
              </a:effectLst>
              <a:cs typeface="0 Nazanin" panose="00000400000000000000" pitchFamily="2" charset="-78"/>
            </a:endParaRPr>
          </a:p>
          <a:p>
            <a:pPr algn="r"/>
            <a:endParaRPr lang="fa-IR" sz="2400" b="1" dirty="0">
              <a:effectLst>
                <a:outerShdw blurRad="38100" dist="38100" dir="2700000" algn="tl">
                  <a:srgbClr val="000000">
                    <a:alpha val="43137"/>
                  </a:srgbClr>
                </a:outerShdw>
              </a:effectLst>
              <a:cs typeface="0 Nazanin" panose="00000400000000000000" pitchFamily="2" charset="-78"/>
            </a:endParaRPr>
          </a:p>
          <a:p>
            <a:pPr algn="r"/>
            <a:r>
              <a:rPr lang="fa-IR" sz="2400" b="1" dirty="0" smtClean="0">
                <a:effectLst>
                  <a:outerShdw blurRad="38100" dist="38100" dir="2700000" algn="tl">
                    <a:srgbClr val="000000">
                      <a:alpha val="43137"/>
                    </a:srgbClr>
                  </a:outerShdw>
                </a:effectLst>
                <a:cs typeface="0 Nazanin" panose="00000400000000000000" pitchFamily="2" charset="-78"/>
              </a:rPr>
              <a:t>5 ) شرکت در عملیات بازار بار</a:t>
            </a:r>
            <a:endParaRPr lang="fa-IR" sz="2400" b="1" dirty="0">
              <a:effectLst>
                <a:outerShdw blurRad="38100" dist="38100" dir="2700000" algn="tl">
                  <a:srgbClr val="000000">
                    <a:alpha val="43137"/>
                  </a:srgbClr>
                </a:outerShdw>
              </a:effectLst>
              <a:cs typeface="0 Nazanin" panose="00000400000000000000" pitchFamily="2" charset="-78"/>
            </a:endParaRPr>
          </a:p>
        </p:txBody>
      </p:sp>
    </p:spTree>
    <p:extLst>
      <p:ext uri="{BB962C8B-B14F-4D97-AF65-F5344CB8AC3E}">
        <p14:creationId xmlns:p14="http://schemas.microsoft.com/office/powerpoint/2010/main" val="170917673"/>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74423" y="243252"/>
            <a:ext cx="8395062" cy="64447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0223138"/>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314" y="804209"/>
            <a:ext cx="7384869" cy="5029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54489093"/>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259" y="726141"/>
            <a:ext cx="9789459" cy="5447645"/>
          </a:xfrm>
          <a:prstGeom prst="rect">
            <a:avLst/>
          </a:prstGeom>
          <a:noFill/>
        </p:spPr>
        <p:txBody>
          <a:bodyPr wrap="square" rtlCol="1">
            <a:spAutoFit/>
          </a:bodyPr>
          <a:lstStyle/>
          <a:p>
            <a:pPr algn="r"/>
            <a:r>
              <a:rPr lang="fa-IR" sz="4800" b="1" dirty="0">
                <a:ln w="22225">
                  <a:solidFill>
                    <a:schemeClr val="accent2"/>
                  </a:solidFill>
                  <a:prstDash val="solid"/>
                </a:ln>
                <a:solidFill>
                  <a:schemeClr val="accent2">
                    <a:lumMod val="40000"/>
                    <a:lumOff val="60000"/>
                  </a:schemeClr>
                </a:solidFill>
                <a:cs typeface="0 Nazanin" panose="00000400000000000000" pitchFamily="2" charset="-78"/>
              </a:rPr>
              <a:t>تأثیر سیاست پولی در میان بازارهاي </a:t>
            </a:r>
            <a:r>
              <a:rPr lang="fa-IR" sz="4800" b="1" dirty="0" smtClean="0">
                <a:ln w="22225">
                  <a:solidFill>
                    <a:schemeClr val="accent2"/>
                  </a:solidFill>
                  <a:prstDash val="solid"/>
                </a:ln>
                <a:solidFill>
                  <a:schemeClr val="accent2">
                    <a:lumMod val="40000"/>
                    <a:lumOff val="60000"/>
                  </a:schemeClr>
                </a:solidFill>
                <a:cs typeface="0 Nazanin" panose="00000400000000000000" pitchFamily="2" charset="-78"/>
              </a:rPr>
              <a:t>مالی: </a:t>
            </a:r>
            <a:endParaRPr lang="en-US" sz="4800" b="1" dirty="0" smtClean="0">
              <a:ln w="22225">
                <a:solidFill>
                  <a:schemeClr val="accent2"/>
                </a:solidFill>
                <a:prstDash val="solid"/>
              </a:ln>
              <a:solidFill>
                <a:schemeClr val="accent2">
                  <a:lumMod val="40000"/>
                  <a:lumOff val="60000"/>
                </a:schemeClr>
              </a:solidFill>
              <a:cs typeface="0 Nazanin" panose="00000400000000000000" pitchFamily="2" charset="-78"/>
            </a:endParaRPr>
          </a:p>
          <a:p>
            <a:pPr algn="r" rtl="1"/>
            <a:r>
              <a:rPr lang="en-U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fa-IR" sz="3600" dirty="0" smtClean="0">
                <a:cs typeface="0 Nazanin" panose="00000400000000000000" pitchFamily="2" charset="-78"/>
              </a:rPr>
              <a:t>چون </a:t>
            </a:r>
            <a:r>
              <a:rPr lang="fa-IR" sz="3600" dirty="0">
                <a:cs typeface="0 Nazanin" panose="00000400000000000000" pitchFamily="2" charset="-78"/>
              </a:rPr>
              <a:t>سیاست پولی میتواند تأثیر زیادي بر نرخ بهره و رشد اقتصادي داشته باشد، اوراق </a:t>
            </a:r>
            <a:r>
              <a:rPr lang="fa-IR" sz="3600" dirty="0" smtClean="0">
                <a:cs typeface="0 Nazanin" panose="00000400000000000000" pitchFamily="2" charset="-78"/>
              </a:rPr>
              <a:t>بهـادار معامله </a:t>
            </a:r>
            <a:r>
              <a:rPr lang="fa-IR" sz="3600" dirty="0">
                <a:cs typeface="0 Nazanin" panose="00000400000000000000" pitchFamily="2" charset="-78"/>
              </a:rPr>
              <a:t>شده همه بازارهاي مالی را نیز تحت تاثیر قرار میدهد. نوع سیاست پولی که میتواند بـر </a:t>
            </a:r>
            <a:r>
              <a:rPr lang="fa-IR" sz="3600" dirty="0" smtClean="0">
                <a:cs typeface="0 Nazanin" panose="00000400000000000000" pitchFamily="2" charset="-78"/>
              </a:rPr>
              <a:t>هـر بازار </a:t>
            </a:r>
            <a:r>
              <a:rPr lang="fa-IR" sz="3600" dirty="0">
                <a:cs typeface="0 Nazanin" panose="00000400000000000000" pitchFamily="2" charset="-78"/>
              </a:rPr>
              <a:t>مالی تاثیر بگذارد، در جدول 1-5 خلاصه شده است. برخی نهادهـا اقتصـاددانانی را اسـتخدام</a:t>
            </a:r>
            <a:br>
              <a:rPr lang="fa-IR" sz="3600" dirty="0">
                <a:cs typeface="0 Nazanin" panose="00000400000000000000" pitchFamily="2" charset="-78"/>
              </a:rPr>
            </a:br>
            <a:r>
              <a:rPr lang="fa-IR" sz="3600" dirty="0">
                <a:cs typeface="0 Nazanin" panose="00000400000000000000" pitchFamily="2" charset="-78"/>
              </a:rPr>
              <a:t>میکنند تا با ارزیابی سیاستهاي پولی تعیین کنند سبد اوراق بهادار چگونه تحت تاثیر آن </a:t>
            </a:r>
            <a:r>
              <a:rPr lang="fa-IR" sz="3600" dirty="0" smtClean="0">
                <a:cs typeface="0 Nazanin" panose="00000400000000000000" pitchFamily="2" charset="-78"/>
              </a:rPr>
              <a:t>سیاستها قرار میگیرد.</a:t>
            </a:r>
            <a:r>
              <a:rPr lang="fa-IR" sz="3600" dirty="0">
                <a:cs typeface="0 Nazanin" panose="00000400000000000000" pitchFamily="2" charset="-78"/>
              </a:rPr>
              <a:t/>
            </a:r>
            <a:br>
              <a:rPr lang="fa-IR" sz="3600" dirty="0">
                <a:cs typeface="0 Nazanin" panose="00000400000000000000" pitchFamily="2" charset="-78"/>
              </a:rPr>
            </a:br>
            <a:endParaRPr lang="fa-IR" sz="3600" dirty="0">
              <a:cs typeface="0 Nazanin" panose="00000400000000000000" pitchFamily="2" charset="-78"/>
            </a:endParaRPr>
          </a:p>
        </p:txBody>
      </p:sp>
    </p:spTree>
    <p:extLst>
      <p:ext uri="{BB962C8B-B14F-4D97-AF65-F5344CB8AC3E}">
        <p14:creationId xmlns:p14="http://schemas.microsoft.com/office/powerpoint/2010/main" val="369615509"/>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advClick="0">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docProps/app.xml><?xml version="1.0" encoding="utf-8"?>
<Properties xmlns="http://schemas.openxmlformats.org/officeDocument/2006/extended-properties" xmlns:vt="http://schemas.openxmlformats.org/officeDocument/2006/docPropsVTypes">
  <Template>Wisp</Template>
  <TotalTime>374</TotalTime>
  <Words>672</Words>
  <Application>Microsoft Office PowerPoint</Application>
  <PresentationFormat>Widescreen</PresentationFormat>
  <Paragraphs>89</Paragraphs>
  <Slides>19</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0 Nazanin</vt:lpstr>
      <vt:lpstr>Arial</vt:lpstr>
      <vt:lpstr>B Nazanin</vt:lpstr>
      <vt:lpstr>Century Gothic</vt:lpstr>
      <vt:lpstr>Tahoma</vt:lpstr>
      <vt:lpstr>Wingdings 3</vt:lpstr>
      <vt:lpstr>Wisp</vt:lpstr>
      <vt:lpstr>بسمه تعالی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بسمه تعالی</dc:title>
  <dc:creator>HaMiD</dc:creator>
  <cp:lastModifiedBy>beta</cp:lastModifiedBy>
  <cp:revision>41</cp:revision>
  <dcterms:created xsi:type="dcterms:W3CDTF">2019-10-07T19:50:05Z</dcterms:created>
  <dcterms:modified xsi:type="dcterms:W3CDTF">2020-03-23T13:44:43Z</dcterms:modified>
</cp:coreProperties>
</file>