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59" r:id="rId5"/>
    <p:sldId id="260" r:id="rId6"/>
    <p:sldId id="261" r:id="rId7"/>
    <p:sldId id="262" r:id="rId8"/>
    <p:sldId id="266" r:id="rId9"/>
    <p:sldId id="263" r:id="rId10"/>
    <p:sldId id="264" r:id="rId11"/>
    <p:sldId id="265"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87460F3-F5CF-4F16-B50E-7A7DCD92BD19}" type="datetimeFigureOut">
              <a:rPr lang="en-US" smtClean="0"/>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4CBF3-5B2A-45A6-9C7E-17EAAC3A9BAE}" type="slidenum">
              <a:rPr lang="en-US" smtClean="0"/>
              <a:t>‹#›</a:t>
            </a:fld>
            <a:endParaRPr lang="en-US"/>
          </a:p>
        </p:txBody>
      </p:sp>
    </p:spTree>
    <p:extLst>
      <p:ext uri="{BB962C8B-B14F-4D97-AF65-F5344CB8AC3E}">
        <p14:creationId xmlns:p14="http://schemas.microsoft.com/office/powerpoint/2010/main" val="32913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87460F3-F5CF-4F16-B50E-7A7DCD92BD19}" type="datetimeFigureOut">
              <a:rPr lang="en-US" smtClean="0"/>
              <a:t>4/1/2020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F4CBF3-5B2A-45A6-9C7E-17EAAC3A9BAE}" type="slidenum">
              <a:rPr lang="en-US" smtClean="0"/>
              <a:t>‹#›</a:t>
            </a:fld>
            <a:endParaRPr lang="en-US"/>
          </a:p>
        </p:txBody>
      </p:sp>
    </p:spTree>
    <p:extLst>
      <p:ext uri="{BB962C8B-B14F-4D97-AF65-F5344CB8AC3E}">
        <p14:creationId xmlns:p14="http://schemas.microsoft.com/office/powerpoint/2010/main" val="1102206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387460F3-F5CF-4F16-B50E-7A7DCD92BD19}" type="datetimeFigureOut">
              <a:rPr lang="en-US" smtClean="0"/>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4CBF3-5B2A-45A6-9C7E-17EAAC3A9BAE}" type="slidenum">
              <a:rPr lang="en-US" smtClean="0"/>
              <a:t>‹#›</a:t>
            </a:fld>
            <a:endParaRPr lang="en-US"/>
          </a:p>
        </p:txBody>
      </p:sp>
    </p:spTree>
    <p:extLst>
      <p:ext uri="{BB962C8B-B14F-4D97-AF65-F5344CB8AC3E}">
        <p14:creationId xmlns:p14="http://schemas.microsoft.com/office/powerpoint/2010/main" val="1588465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387460F3-F5CF-4F16-B50E-7A7DCD92BD19}" type="datetimeFigureOut">
              <a:rPr lang="en-US" smtClean="0"/>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4CBF3-5B2A-45A6-9C7E-17EAAC3A9BAE}" type="slidenum">
              <a:rPr lang="en-US" smtClean="0"/>
              <a:t>‹#›</a:t>
            </a:fld>
            <a:endParaRPr lang="en-US"/>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989313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87460F3-F5CF-4F16-B50E-7A7DCD92BD19}" type="datetimeFigureOut">
              <a:rPr lang="en-US" smtClean="0"/>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4CBF3-5B2A-45A6-9C7E-17EAAC3A9BAE}" type="slidenum">
              <a:rPr lang="en-US" smtClean="0"/>
              <a:t>‹#›</a:t>
            </a:fld>
            <a:endParaRPr lang="en-US"/>
          </a:p>
        </p:txBody>
      </p:sp>
    </p:spTree>
    <p:extLst>
      <p:ext uri="{BB962C8B-B14F-4D97-AF65-F5344CB8AC3E}">
        <p14:creationId xmlns:p14="http://schemas.microsoft.com/office/powerpoint/2010/main" val="2845918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87460F3-F5CF-4F16-B50E-7A7DCD92BD19}" type="datetimeFigureOut">
              <a:rPr lang="en-US" smtClean="0"/>
              <a:t>4/1/2020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4CBF3-5B2A-45A6-9C7E-17EAAC3A9BAE}" type="slidenum">
              <a:rPr lang="en-US" smtClean="0"/>
              <a:t>‹#›</a:t>
            </a:fld>
            <a:endParaRPr lang="en-US"/>
          </a:p>
        </p:txBody>
      </p:sp>
    </p:spTree>
    <p:extLst>
      <p:ext uri="{BB962C8B-B14F-4D97-AF65-F5344CB8AC3E}">
        <p14:creationId xmlns:p14="http://schemas.microsoft.com/office/powerpoint/2010/main" val="790848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87460F3-F5CF-4F16-B50E-7A7DCD92BD19}" type="datetimeFigureOut">
              <a:rPr lang="en-US" smtClean="0"/>
              <a:t>4/1/2020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4CBF3-5B2A-45A6-9C7E-17EAAC3A9BAE}" type="slidenum">
              <a:rPr lang="en-US" smtClean="0"/>
              <a:t>‹#›</a:t>
            </a:fld>
            <a:endParaRPr lang="en-US"/>
          </a:p>
        </p:txBody>
      </p:sp>
    </p:spTree>
    <p:extLst>
      <p:ext uri="{BB962C8B-B14F-4D97-AF65-F5344CB8AC3E}">
        <p14:creationId xmlns:p14="http://schemas.microsoft.com/office/powerpoint/2010/main" val="3754567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87460F3-F5CF-4F16-B50E-7A7DCD92BD19}" type="datetimeFigureOut">
              <a:rPr lang="en-US" smtClean="0"/>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4CBF3-5B2A-45A6-9C7E-17EAAC3A9BAE}" type="slidenum">
              <a:rPr lang="en-US" smtClean="0"/>
              <a:t>‹#›</a:t>
            </a:fld>
            <a:endParaRPr lang="en-US"/>
          </a:p>
        </p:txBody>
      </p:sp>
    </p:spTree>
    <p:extLst>
      <p:ext uri="{BB962C8B-B14F-4D97-AF65-F5344CB8AC3E}">
        <p14:creationId xmlns:p14="http://schemas.microsoft.com/office/powerpoint/2010/main" val="3264375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87460F3-F5CF-4F16-B50E-7A7DCD92BD19}" type="datetimeFigureOut">
              <a:rPr lang="en-US" smtClean="0"/>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4CBF3-5B2A-45A6-9C7E-17EAAC3A9BAE}" type="slidenum">
              <a:rPr lang="en-US" smtClean="0"/>
              <a:t>‹#›</a:t>
            </a:fld>
            <a:endParaRPr lang="en-US"/>
          </a:p>
        </p:txBody>
      </p:sp>
    </p:spTree>
    <p:extLst>
      <p:ext uri="{BB962C8B-B14F-4D97-AF65-F5344CB8AC3E}">
        <p14:creationId xmlns:p14="http://schemas.microsoft.com/office/powerpoint/2010/main" val="580391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87460F3-F5CF-4F16-B50E-7A7DCD92BD19}" type="datetimeFigureOut">
              <a:rPr lang="en-US" smtClean="0"/>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4CBF3-5B2A-45A6-9C7E-17EAAC3A9BAE}" type="slidenum">
              <a:rPr lang="en-US" smtClean="0"/>
              <a:t>‹#›</a:t>
            </a:fld>
            <a:endParaRPr lang="en-US"/>
          </a:p>
        </p:txBody>
      </p:sp>
    </p:spTree>
    <p:extLst>
      <p:ext uri="{BB962C8B-B14F-4D97-AF65-F5344CB8AC3E}">
        <p14:creationId xmlns:p14="http://schemas.microsoft.com/office/powerpoint/2010/main" val="558390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87460F3-F5CF-4F16-B50E-7A7DCD92BD19}" type="datetimeFigureOut">
              <a:rPr lang="en-US" smtClean="0"/>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4CBF3-5B2A-45A6-9C7E-17EAAC3A9BAE}" type="slidenum">
              <a:rPr lang="en-US" smtClean="0"/>
              <a:t>‹#›</a:t>
            </a:fld>
            <a:endParaRPr lang="en-US"/>
          </a:p>
        </p:txBody>
      </p:sp>
    </p:spTree>
    <p:extLst>
      <p:ext uri="{BB962C8B-B14F-4D97-AF65-F5344CB8AC3E}">
        <p14:creationId xmlns:p14="http://schemas.microsoft.com/office/powerpoint/2010/main" val="2378296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87460F3-F5CF-4F16-B50E-7A7DCD92BD19}" type="datetimeFigureOut">
              <a:rPr lang="en-US" smtClean="0"/>
              <a:t>4/1/2020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F4CBF3-5B2A-45A6-9C7E-17EAAC3A9BAE}" type="slidenum">
              <a:rPr lang="en-US" smtClean="0"/>
              <a:t>‹#›</a:t>
            </a:fld>
            <a:endParaRPr lang="en-US"/>
          </a:p>
        </p:txBody>
      </p:sp>
    </p:spTree>
    <p:extLst>
      <p:ext uri="{BB962C8B-B14F-4D97-AF65-F5344CB8AC3E}">
        <p14:creationId xmlns:p14="http://schemas.microsoft.com/office/powerpoint/2010/main" val="666593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87460F3-F5CF-4F16-B50E-7A7DCD92BD19}" type="datetimeFigureOut">
              <a:rPr lang="en-US" smtClean="0"/>
              <a:t>4/1/2020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F4CBF3-5B2A-45A6-9C7E-17EAAC3A9BAE}" type="slidenum">
              <a:rPr lang="en-US" smtClean="0"/>
              <a:t>‹#›</a:t>
            </a:fld>
            <a:endParaRPr lang="en-US"/>
          </a:p>
        </p:txBody>
      </p:sp>
    </p:spTree>
    <p:extLst>
      <p:ext uri="{BB962C8B-B14F-4D97-AF65-F5344CB8AC3E}">
        <p14:creationId xmlns:p14="http://schemas.microsoft.com/office/powerpoint/2010/main" val="2667028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387460F3-F5CF-4F16-B50E-7A7DCD92BD19}" type="datetimeFigureOut">
              <a:rPr lang="en-US" smtClean="0"/>
              <a:t>4/1/2020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11F4CBF3-5B2A-45A6-9C7E-17EAAC3A9BAE}" type="slidenum">
              <a:rPr lang="en-US" smtClean="0"/>
              <a:t>‹#›</a:t>
            </a:fld>
            <a:endParaRPr lang="en-US"/>
          </a:p>
        </p:txBody>
      </p:sp>
    </p:spTree>
    <p:extLst>
      <p:ext uri="{BB962C8B-B14F-4D97-AF65-F5344CB8AC3E}">
        <p14:creationId xmlns:p14="http://schemas.microsoft.com/office/powerpoint/2010/main" val="3567050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87460F3-F5CF-4F16-B50E-7A7DCD92BD19}" type="datetimeFigureOut">
              <a:rPr lang="en-US" smtClean="0"/>
              <a:t>4/1/2020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11F4CBF3-5B2A-45A6-9C7E-17EAAC3A9BAE}" type="slidenum">
              <a:rPr lang="en-US" smtClean="0"/>
              <a:t>‹#›</a:t>
            </a:fld>
            <a:endParaRPr lang="en-US"/>
          </a:p>
        </p:txBody>
      </p:sp>
    </p:spTree>
    <p:extLst>
      <p:ext uri="{BB962C8B-B14F-4D97-AF65-F5344CB8AC3E}">
        <p14:creationId xmlns:p14="http://schemas.microsoft.com/office/powerpoint/2010/main" val="1671637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387460F3-F5CF-4F16-B50E-7A7DCD92BD19}" type="datetimeFigureOut">
              <a:rPr lang="en-US" smtClean="0"/>
              <a:t>4/1/2020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11F4CBF3-5B2A-45A6-9C7E-17EAAC3A9BAE}" type="slidenum">
              <a:rPr lang="en-US" smtClean="0"/>
              <a:t>‹#›</a:t>
            </a:fld>
            <a:endParaRPr lang="en-US"/>
          </a:p>
        </p:txBody>
      </p:sp>
    </p:spTree>
    <p:extLst>
      <p:ext uri="{BB962C8B-B14F-4D97-AF65-F5344CB8AC3E}">
        <p14:creationId xmlns:p14="http://schemas.microsoft.com/office/powerpoint/2010/main" val="3303932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87460F3-F5CF-4F16-B50E-7A7DCD92BD19}" type="datetimeFigureOut">
              <a:rPr lang="en-US" smtClean="0"/>
              <a:t>4/1/2020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F4CBF3-5B2A-45A6-9C7E-17EAAC3A9BAE}" type="slidenum">
              <a:rPr lang="en-US" smtClean="0"/>
              <a:t>‹#›</a:t>
            </a:fld>
            <a:endParaRPr lang="en-US"/>
          </a:p>
        </p:txBody>
      </p:sp>
    </p:spTree>
    <p:extLst>
      <p:ext uri="{BB962C8B-B14F-4D97-AF65-F5344CB8AC3E}">
        <p14:creationId xmlns:p14="http://schemas.microsoft.com/office/powerpoint/2010/main" val="2938628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87460F3-F5CF-4F16-B50E-7A7DCD92BD19}" type="datetimeFigureOut">
              <a:rPr lang="en-US" smtClean="0"/>
              <a:t>4/1/2020</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11F4CBF3-5B2A-45A6-9C7E-17EAAC3A9BAE}" type="slidenum">
              <a:rPr lang="en-US" smtClean="0"/>
              <a:t>‹#›</a:t>
            </a:fld>
            <a:endParaRPr lang="en-US"/>
          </a:p>
        </p:txBody>
      </p:sp>
    </p:spTree>
    <p:extLst>
      <p:ext uri="{BB962C8B-B14F-4D97-AF65-F5344CB8AC3E}">
        <p14:creationId xmlns:p14="http://schemas.microsoft.com/office/powerpoint/2010/main" val="2484733486"/>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4.jpe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6.jp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037" y="0"/>
            <a:ext cx="10354614" cy="7102699"/>
          </a:xfrm>
          <a:prstGeom prst="rect">
            <a:avLst/>
          </a:prstGeom>
        </p:spPr>
      </p:pic>
      <p:sp>
        <p:nvSpPr>
          <p:cNvPr id="6" name="TextBox 5"/>
          <p:cNvSpPr txBox="1"/>
          <p:nvPr/>
        </p:nvSpPr>
        <p:spPr>
          <a:xfrm>
            <a:off x="6838683" y="824249"/>
            <a:ext cx="2846230" cy="1846659"/>
          </a:xfrm>
          <a:prstGeom prst="rect">
            <a:avLst/>
          </a:prstGeom>
          <a:noFill/>
        </p:spPr>
        <p:txBody>
          <a:bodyPr wrap="square" rtlCol="0">
            <a:spAutoFit/>
          </a:bodyPr>
          <a:lstStyle/>
          <a:p>
            <a:pPr algn="r"/>
            <a:r>
              <a:rPr lang="fa-IR" sz="3200" dirty="0" smtClean="0">
                <a:ln w="0"/>
                <a:solidFill>
                  <a:srgbClr val="002060"/>
                </a:solidFill>
                <a:effectLst>
                  <a:outerShdw blurRad="38100" dist="25400" dir="5400000" algn="ctr" rotWithShape="0">
                    <a:srgbClr val="6E747A">
                      <a:alpha val="43000"/>
                    </a:srgbClr>
                  </a:outerShdw>
                </a:effectLst>
              </a:rPr>
              <a:t>مدرس:بنفشه فتحی</a:t>
            </a:r>
          </a:p>
          <a:p>
            <a:pPr algn="r"/>
            <a:r>
              <a:rPr lang="fa-IR" sz="3200" dirty="0" smtClean="0">
                <a:ln w="0"/>
                <a:solidFill>
                  <a:srgbClr val="002060"/>
                </a:solidFill>
                <a:effectLst>
                  <a:outerShdw blurRad="38100" dist="25400" dir="5400000" algn="ctr" rotWithShape="0">
                    <a:srgbClr val="6E747A">
                      <a:alpha val="43000"/>
                    </a:srgbClr>
                  </a:outerShdw>
                </a:effectLst>
              </a:rPr>
              <a:t>دانشکده فنی دختران شیراز</a:t>
            </a:r>
          </a:p>
          <a:p>
            <a:endParaRPr lang="en-US" dirty="0"/>
          </a:p>
        </p:txBody>
      </p:sp>
      <p:sp>
        <p:nvSpPr>
          <p:cNvPr id="2" name="TextBox 1"/>
          <p:cNvSpPr txBox="1"/>
          <p:nvPr/>
        </p:nvSpPr>
        <p:spPr>
          <a:xfrm>
            <a:off x="7850838" y="2323179"/>
            <a:ext cx="3668149" cy="461665"/>
          </a:xfrm>
          <a:prstGeom prst="rect">
            <a:avLst/>
          </a:prstGeom>
          <a:noFill/>
        </p:spPr>
        <p:txBody>
          <a:bodyPr wrap="square" rtlCol="0">
            <a:spAutoFit/>
          </a:bodyPr>
          <a:lstStyle/>
          <a:p>
            <a:r>
              <a:rPr lang="fa-IR" sz="2400" dirty="0" smtClean="0">
                <a:solidFill>
                  <a:srgbClr val="002060"/>
                </a:solidFill>
              </a:rPr>
              <a:t>رشته کودکیاری</a:t>
            </a:r>
            <a:endParaRPr lang="en-US" sz="2400" dirty="0">
              <a:solidFill>
                <a:srgbClr val="00206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926549898"/>
      </p:ext>
    </p:extLst>
  </p:cSld>
  <p:clrMapOvr>
    <a:masterClrMapping/>
  </p:clrMapOvr>
  <p:transition spd="slow" advTm="24681">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692" y="425003"/>
            <a:ext cx="4750010" cy="3585894"/>
          </a:xfrm>
          <a:prstGeom prst="rect">
            <a:avLst/>
          </a:prstGeom>
        </p:spPr>
      </p:pic>
      <p:sp>
        <p:nvSpPr>
          <p:cNvPr id="4" name="TextBox 3"/>
          <p:cNvSpPr txBox="1"/>
          <p:nvPr/>
        </p:nvSpPr>
        <p:spPr>
          <a:xfrm>
            <a:off x="6606863" y="850006"/>
            <a:ext cx="5397844" cy="1107996"/>
          </a:xfrm>
          <a:prstGeom prst="rect">
            <a:avLst/>
          </a:prstGeom>
          <a:noFill/>
        </p:spPr>
        <p:txBody>
          <a:bodyPr wrap="square" rtlCol="0">
            <a:spAutoFit/>
          </a:bodyPr>
          <a:lstStyle/>
          <a:p>
            <a:r>
              <a:rPr lang="fa-IR" sz="6600" dirty="0" smtClean="0"/>
              <a:t>حس شنوایی</a:t>
            </a:r>
            <a:endParaRPr lang="en-US" sz="6600" dirty="0"/>
          </a:p>
        </p:txBody>
      </p:sp>
      <p:sp>
        <p:nvSpPr>
          <p:cNvPr id="5" name="TextBox 4"/>
          <p:cNvSpPr txBox="1"/>
          <p:nvPr/>
        </p:nvSpPr>
        <p:spPr>
          <a:xfrm>
            <a:off x="6928835" y="2756080"/>
            <a:ext cx="4726296" cy="646331"/>
          </a:xfrm>
          <a:prstGeom prst="rect">
            <a:avLst/>
          </a:prstGeom>
          <a:noFill/>
        </p:spPr>
        <p:txBody>
          <a:bodyPr wrap="square" rtlCol="0">
            <a:spAutoFit/>
          </a:bodyPr>
          <a:lstStyle/>
          <a:p>
            <a:r>
              <a:rPr lang="fa-IR" sz="3600" dirty="0" smtClean="0"/>
              <a:t>توسط اندام گوش </a:t>
            </a:r>
            <a:endParaRPr lang="en-US" sz="3600" dirty="0"/>
          </a:p>
        </p:txBody>
      </p:sp>
      <p:sp>
        <p:nvSpPr>
          <p:cNvPr id="6" name="TextBox 5"/>
          <p:cNvSpPr txBox="1"/>
          <p:nvPr/>
        </p:nvSpPr>
        <p:spPr>
          <a:xfrm>
            <a:off x="806824" y="4200489"/>
            <a:ext cx="9663700" cy="2062103"/>
          </a:xfrm>
          <a:prstGeom prst="rect">
            <a:avLst/>
          </a:prstGeom>
          <a:noFill/>
        </p:spPr>
        <p:txBody>
          <a:bodyPr wrap="square" rtlCol="0">
            <a:spAutoFit/>
          </a:bodyPr>
          <a:lstStyle/>
          <a:p>
            <a:pPr algn="r"/>
            <a:r>
              <a:rPr lang="fa-IR" sz="3200" dirty="0" smtClean="0"/>
              <a:t>تفاوت بین شنیدن وگوش کردن وجودداردکه بایدبرای بچه هابه خوبی آموزش دادکه درشنیدن همه صداهارامیشنویم امادرگوش کردن همه حواسمان راجمع ومعطوف به مخاطب یاچیزی که قراراست فرابگیریم میکنیم.</a:t>
            </a:r>
            <a:endParaRPr lang="en-US" sz="3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05023537"/>
      </p:ext>
    </p:extLst>
  </p:cSld>
  <p:clrMapOvr>
    <a:masterClrMapping/>
  </p:clrMapOvr>
  <mc:AlternateContent xmlns:mc="http://schemas.openxmlformats.org/markup-compatibility/2006">
    <mc:Choice xmlns:p14="http://schemas.microsoft.com/office/powerpoint/2010/main" Requires="p14">
      <p:transition spd="slow" p14:dur="800" advTm="34579">
        <p:circle/>
      </p:transition>
    </mc:Choice>
    <mc:Fallback>
      <p:transition spd="slow" advTm="34579">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42" y="772733"/>
            <a:ext cx="3030110" cy="265304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067" y="3863663"/>
            <a:ext cx="2862685" cy="261729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2788" y="3863663"/>
            <a:ext cx="3442447" cy="2617295"/>
          </a:xfrm>
          <a:prstGeom prst="rect">
            <a:avLst/>
          </a:prstGeom>
        </p:spPr>
      </p:pic>
      <p:sp>
        <p:nvSpPr>
          <p:cNvPr id="6" name="TextBox 5"/>
          <p:cNvSpPr txBox="1"/>
          <p:nvPr/>
        </p:nvSpPr>
        <p:spPr>
          <a:xfrm>
            <a:off x="6606864" y="437882"/>
            <a:ext cx="5731098" cy="1107996"/>
          </a:xfrm>
          <a:prstGeom prst="rect">
            <a:avLst/>
          </a:prstGeom>
          <a:noFill/>
        </p:spPr>
        <p:txBody>
          <a:bodyPr wrap="square" rtlCol="0">
            <a:spAutoFit/>
          </a:bodyPr>
          <a:lstStyle/>
          <a:p>
            <a:r>
              <a:rPr lang="fa-IR" sz="6600" dirty="0" smtClean="0"/>
              <a:t>حس لامسه</a:t>
            </a:r>
            <a:endParaRPr lang="en-US" sz="6600" dirty="0"/>
          </a:p>
        </p:txBody>
      </p:sp>
      <p:sp>
        <p:nvSpPr>
          <p:cNvPr id="7" name="TextBox 6"/>
          <p:cNvSpPr txBox="1"/>
          <p:nvPr/>
        </p:nvSpPr>
        <p:spPr>
          <a:xfrm>
            <a:off x="3953814" y="2240924"/>
            <a:ext cx="5849759" cy="707886"/>
          </a:xfrm>
          <a:prstGeom prst="rect">
            <a:avLst/>
          </a:prstGeom>
          <a:noFill/>
        </p:spPr>
        <p:txBody>
          <a:bodyPr wrap="square" rtlCol="0">
            <a:spAutoFit/>
          </a:bodyPr>
          <a:lstStyle/>
          <a:p>
            <a:r>
              <a:rPr lang="fa-IR" sz="4000" dirty="0" smtClean="0"/>
              <a:t>توسط اندام پوست </a:t>
            </a:r>
            <a:endParaRPr lang="en-US" sz="4000" dirty="0"/>
          </a:p>
        </p:txBody>
      </p:sp>
      <p:sp>
        <p:nvSpPr>
          <p:cNvPr id="8" name="TextBox 7"/>
          <p:cNvSpPr txBox="1"/>
          <p:nvPr/>
        </p:nvSpPr>
        <p:spPr>
          <a:xfrm>
            <a:off x="7278271" y="3863663"/>
            <a:ext cx="4647566" cy="1569660"/>
          </a:xfrm>
          <a:prstGeom prst="rect">
            <a:avLst/>
          </a:prstGeom>
          <a:noFill/>
        </p:spPr>
        <p:txBody>
          <a:bodyPr wrap="square" rtlCol="0">
            <a:spAutoFit/>
          </a:bodyPr>
          <a:lstStyle/>
          <a:p>
            <a:pPr algn="r"/>
            <a:r>
              <a:rPr lang="fa-IR" sz="3200" dirty="0" smtClean="0"/>
              <a:t>لمس انواع جنس زبری ونرمی </a:t>
            </a:r>
          </a:p>
          <a:p>
            <a:pPr algn="r"/>
            <a:r>
              <a:rPr lang="fa-IR" sz="3200" dirty="0" smtClean="0"/>
              <a:t>سردی وگرمی توسط پوست  احساس میشود</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7963820"/>
      </p:ext>
    </p:extLst>
  </p:cSld>
  <p:clrMapOvr>
    <a:masterClrMapping/>
  </p:clrMapOvr>
  <mc:AlternateContent xmlns:mc="http://schemas.openxmlformats.org/markup-compatibility/2006">
    <mc:Choice xmlns:p14="http://schemas.microsoft.com/office/powerpoint/2010/main" Requires="p14">
      <p:transition spd="slow" p14:dur="800" advTm="13565">
        <p:circle/>
      </p:transition>
    </mc:Choice>
    <mc:Fallback>
      <p:transition spd="slow" advTm="13565">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202" y="605307"/>
            <a:ext cx="3451339" cy="2704564"/>
          </a:xfrm>
          <a:prstGeom prst="rect">
            <a:avLst/>
          </a:prstGeom>
        </p:spPr>
      </p:pic>
      <p:sp>
        <p:nvSpPr>
          <p:cNvPr id="3" name="TextBox 2"/>
          <p:cNvSpPr txBox="1"/>
          <p:nvPr/>
        </p:nvSpPr>
        <p:spPr>
          <a:xfrm>
            <a:off x="4597758" y="112864"/>
            <a:ext cx="5898523" cy="1077218"/>
          </a:xfrm>
          <a:prstGeom prst="rect">
            <a:avLst/>
          </a:prstGeom>
          <a:noFill/>
        </p:spPr>
        <p:txBody>
          <a:bodyPr wrap="square" rtlCol="0">
            <a:spAutoFit/>
          </a:bodyPr>
          <a:lstStyle/>
          <a:p>
            <a:pPr algn="r"/>
            <a:r>
              <a:rPr lang="fa-IR" sz="3200" dirty="0" smtClean="0"/>
              <a:t>شش هدف اصلی وعمده دربرنامه علوم تجربی  برای کودکان:</a:t>
            </a:r>
            <a:endParaRPr lang="en-US" sz="3200" dirty="0"/>
          </a:p>
        </p:txBody>
      </p:sp>
      <p:sp>
        <p:nvSpPr>
          <p:cNvPr id="4" name="TextBox 3"/>
          <p:cNvSpPr txBox="1"/>
          <p:nvPr/>
        </p:nvSpPr>
        <p:spPr>
          <a:xfrm>
            <a:off x="5002307" y="1434369"/>
            <a:ext cx="6992470" cy="461665"/>
          </a:xfrm>
          <a:prstGeom prst="rect">
            <a:avLst/>
          </a:prstGeom>
          <a:noFill/>
        </p:spPr>
        <p:txBody>
          <a:bodyPr wrap="square" rtlCol="0">
            <a:spAutoFit/>
          </a:bodyPr>
          <a:lstStyle/>
          <a:p>
            <a:pPr algn="r"/>
            <a:r>
              <a:rPr lang="fa-IR" sz="2400" dirty="0" smtClean="0"/>
              <a:t>1:کودکان رایاری کنیم تامحیط اطرافشان رادرک وتوصیف کنند</a:t>
            </a:r>
            <a:endParaRPr lang="en-US" dirty="0"/>
          </a:p>
        </p:txBody>
      </p:sp>
      <p:sp>
        <p:nvSpPr>
          <p:cNvPr id="5" name="TextBox 4"/>
          <p:cNvSpPr txBox="1"/>
          <p:nvPr/>
        </p:nvSpPr>
        <p:spPr>
          <a:xfrm>
            <a:off x="6225988" y="1957589"/>
            <a:ext cx="5768789" cy="461665"/>
          </a:xfrm>
          <a:prstGeom prst="rect">
            <a:avLst/>
          </a:prstGeom>
          <a:noFill/>
        </p:spPr>
        <p:txBody>
          <a:bodyPr wrap="square" rtlCol="0">
            <a:spAutoFit/>
          </a:bodyPr>
          <a:lstStyle/>
          <a:p>
            <a:pPr algn="r"/>
            <a:r>
              <a:rPr lang="fa-IR" sz="2400" dirty="0" smtClean="0"/>
              <a:t>2:درآموختن اعمال کلیدی علم به کودکان کمک کنیم</a:t>
            </a:r>
            <a:endParaRPr lang="en-US" sz="2400" dirty="0"/>
          </a:p>
        </p:txBody>
      </p:sp>
      <p:sp>
        <p:nvSpPr>
          <p:cNvPr id="6" name="TextBox 5"/>
          <p:cNvSpPr txBox="1"/>
          <p:nvPr/>
        </p:nvSpPr>
        <p:spPr>
          <a:xfrm>
            <a:off x="6954592" y="2419254"/>
            <a:ext cx="5040185" cy="461665"/>
          </a:xfrm>
          <a:prstGeom prst="rect">
            <a:avLst/>
          </a:prstGeom>
          <a:noFill/>
        </p:spPr>
        <p:txBody>
          <a:bodyPr wrap="square" rtlCol="0">
            <a:spAutoFit/>
          </a:bodyPr>
          <a:lstStyle/>
          <a:p>
            <a:pPr algn="r"/>
            <a:r>
              <a:rPr lang="fa-IR" sz="2400" dirty="0" smtClean="0"/>
              <a:t>3:کودکان رایاری دهیم تاانتقادی وخلاق فکرکنند</a:t>
            </a:r>
            <a:endParaRPr lang="en-US" sz="2400" dirty="0"/>
          </a:p>
        </p:txBody>
      </p:sp>
      <p:sp>
        <p:nvSpPr>
          <p:cNvPr id="7" name="TextBox 6"/>
          <p:cNvSpPr txBox="1"/>
          <p:nvPr/>
        </p:nvSpPr>
        <p:spPr>
          <a:xfrm>
            <a:off x="4224270" y="3133356"/>
            <a:ext cx="7770507" cy="461665"/>
          </a:xfrm>
          <a:prstGeom prst="rect">
            <a:avLst/>
          </a:prstGeom>
          <a:noFill/>
        </p:spPr>
        <p:txBody>
          <a:bodyPr wrap="square" rtlCol="0">
            <a:spAutoFit/>
          </a:bodyPr>
          <a:lstStyle/>
          <a:p>
            <a:pPr algn="r"/>
            <a:r>
              <a:rPr lang="fa-IR" sz="2400" dirty="0" smtClean="0"/>
              <a:t>4:به رشدکودکان براساس استعدادهاوعلایق وتفاوتهای فردی شان کمک کنیم</a:t>
            </a:r>
            <a:endParaRPr lang="en-US" sz="2400" dirty="0"/>
          </a:p>
        </p:txBody>
      </p:sp>
      <p:sp>
        <p:nvSpPr>
          <p:cNvPr id="9" name="TextBox 8"/>
          <p:cNvSpPr txBox="1"/>
          <p:nvPr/>
        </p:nvSpPr>
        <p:spPr>
          <a:xfrm>
            <a:off x="3876541" y="3847458"/>
            <a:ext cx="8118235" cy="461665"/>
          </a:xfrm>
          <a:prstGeom prst="rect">
            <a:avLst/>
          </a:prstGeom>
          <a:noFill/>
        </p:spPr>
        <p:txBody>
          <a:bodyPr wrap="square" rtlCol="0">
            <a:spAutoFit/>
          </a:bodyPr>
          <a:lstStyle/>
          <a:p>
            <a:pPr algn="r"/>
            <a:r>
              <a:rPr lang="fa-IR" sz="2400" dirty="0" smtClean="0"/>
              <a:t>5:کودکان رایاری دهیم تادراین جهان متحول به طورموفقیت آمیزی زندگی کند</a:t>
            </a:r>
            <a:endParaRPr lang="en-US" sz="2400" dirty="0"/>
          </a:p>
        </p:txBody>
      </p:sp>
      <p:sp>
        <p:nvSpPr>
          <p:cNvPr id="10" name="TextBox 9"/>
          <p:cNvSpPr txBox="1"/>
          <p:nvPr/>
        </p:nvSpPr>
        <p:spPr>
          <a:xfrm>
            <a:off x="6930917" y="4378982"/>
            <a:ext cx="5040184" cy="830997"/>
          </a:xfrm>
          <a:prstGeom prst="rect">
            <a:avLst/>
          </a:prstGeom>
          <a:noFill/>
        </p:spPr>
        <p:txBody>
          <a:bodyPr wrap="square" rtlCol="0">
            <a:spAutoFit/>
          </a:bodyPr>
          <a:lstStyle/>
          <a:p>
            <a:pPr algn="r"/>
            <a:r>
              <a:rPr lang="fa-IR" sz="2400" dirty="0" smtClean="0"/>
              <a:t>6:بین علوم تجربی وسایردروس برنامه تحصیلی ارتباط</a:t>
            </a:r>
            <a:r>
              <a:rPr lang="fa-IR" dirty="0" smtClean="0"/>
              <a:t> </a:t>
            </a:r>
            <a:r>
              <a:rPr lang="fa-IR" sz="2400" dirty="0" smtClean="0"/>
              <a:t>برقرارکنیم</a:t>
            </a:r>
            <a:endParaRPr lang="en-US" sz="24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32493589"/>
      </p:ext>
    </p:extLst>
  </p:cSld>
  <p:clrMapOvr>
    <a:masterClrMapping/>
  </p:clrMapOvr>
  <mc:AlternateContent xmlns:mc="http://schemas.openxmlformats.org/markup-compatibility/2006">
    <mc:Choice xmlns:p14="http://schemas.microsoft.com/office/powerpoint/2010/main" Requires="p14">
      <p:transition spd="slow" p14:dur="800" advTm="218977">
        <p:circle/>
      </p:transition>
    </mc:Choice>
    <mc:Fallback>
      <p:transition spd="slow" advTm="21897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852" y="811370"/>
            <a:ext cx="6595094" cy="5563672"/>
          </a:xfrm>
          <a:prstGeom prst="rect">
            <a:avLst/>
          </a:prstGeom>
        </p:spPr>
      </p:pic>
      <p:sp>
        <p:nvSpPr>
          <p:cNvPr id="6" name="TextBox 5"/>
          <p:cNvSpPr txBox="1"/>
          <p:nvPr/>
        </p:nvSpPr>
        <p:spPr>
          <a:xfrm>
            <a:off x="6542469" y="399246"/>
            <a:ext cx="3889418" cy="1569660"/>
          </a:xfrm>
          <a:prstGeom prst="rect">
            <a:avLst/>
          </a:prstGeom>
          <a:noFill/>
        </p:spPr>
        <p:txBody>
          <a:bodyPr wrap="square" rtlCol="0">
            <a:spAutoFit/>
          </a:bodyPr>
          <a:lstStyle/>
          <a:p>
            <a:pPr algn="r"/>
            <a:r>
              <a:rPr lang="fa-IR" sz="3200" dirty="0" smtClean="0"/>
              <a:t>علوم تجربی واهمیت نقش شناخت محیط طبیعی برای کودکان</a:t>
            </a:r>
            <a:endParaRPr lang="en-US" sz="3200" dirty="0"/>
          </a:p>
        </p:txBody>
      </p:sp>
      <p:sp>
        <p:nvSpPr>
          <p:cNvPr id="8" name="TextBox 7"/>
          <p:cNvSpPr txBox="1"/>
          <p:nvPr/>
        </p:nvSpPr>
        <p:spPr>
          <a:xfrm>
            <a:off x="8352706" y="2143718"/>
            <a:ext cx="3106271" cy="1077218"/>
          </a:xfrm>
          <a:prstGeom prst="rect">
            <a:avLst/>
          </a:prstGeom>
          <a:noFill/>
        </p:spPr>
        <p:txBody>
          <a:bodyPr wrap="square" rtlCol="0">
            <a:spAutoFit/>
          </a:bodyPr>
          <a:lstStyle/>
          <a:p>
            <a:pPr algn="r"/>
            <a:r>
              <a:rPr lang="fa-IR" sz="3200" dirty="0" smtClean="0"/>
              <a:t>هدفهای آموزش علوم تجربی به کودکان</a:t>
            </a:r>
            <a:endParaRPr lang="en-US" sz="3200" dirty="0"/>
          </a:p>
        </p:txBody>
      </p:sp>
      <p:sp>
        <p:nvSpPr>
          <p:cNvPr id="9" name="TextBox 8"/>
          <p:cNvSpPr txBox="1"/>
          <p:nvPr/>
        </p:nvSpPr>
        <p:spPr>
          <a:xfrm>
            <a:off x="7047533" y="3525642"/>
            <a:ext cx="4785879" cy="1569660"/>
          </a:xfrm>
          <a:prstGeom prst="rect">
            <a:avLst/>
          </a:prstGeom>
          <a:noFill/>
        </p:spPr>
        <p:txBody>
          <a:bodyPr wrap="square" rtlCol="0">
            <a:spAutoFit/>
          </a:bodyPr>
          <a:lstStyle/>
          <a:p>
            <a:pPr algn="r"/>
            <a:r>
              <a:rPr lang="fa-IR" sz="3200" dirty="0" smtClean="0"/>
              <a:t>اهمیت مشاهده وانواع مشاهده وتجربه دریادگیری مفاهیم علوم تجربی</a:t>
            </a:r>
            <a:endParaRPr lang="en-US" sz="3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99786344"/>
      </p:ext>
    </p:extLst>
  </p:cSld>
  <p:clrMapOvr>
    <a:masterClrMapping/>
  </p:clrMapOvr>
  <mc:AlternateContent xmlns:mc="http://schemas.openxmlformats.org/markup-compatibility/2006">
    <mc:Choice xmlns:p14="http://schemas.microsoft.com/office/powerpoint/2010/main" Requires="p14">
      <p:transition spd="slow" p14:dur="800" advTm="214761">
        <p:circle/>
      </p:transition>
    </mc:Choice>
    <mc:Fallback>
      <p:transition spd="slow" advTm="214761">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815" y="2125014"/>
            <a:ext cx="5188979" cy="4257090"/>
          </a:xfrm>
          <a:prstGeom prst="rect">
            <a:avLst/>
          </a:prstGeom>
        </p:spPr>
      </p:pic>
      <p:sp>
        <p:nvSpPr>
          <p:cNvPr id="3" name="TextBox 2"/>
          <p:cNvSpPr txBox="1"/>
          <p:nvPr/>
        </p:nvSpPr>
        <p:spPr>
          <a:xfrm>
            <a:off x="632012" y="161365"/>
            <a:ext cx="9722224" cy="1569660"/>
          </a:xfrm>
          <a:prstGeom prst="rect">
            <a:avLst/>
          </a:prstGeom>
          <a:noFill/>
        </p:spPr>
        <p:txBody>
          <a:bodyPr wrap="square" rtlCol="0">
            <a:spAutoFit/>
          </a:bodyPr>
          <a:lstStyle/>
          <a:p>
            <a:pPr algn="r"/>
            <a:r>
              <a:rPr lang="fa-IR" sz="2400" dirty="0" smtClean="0"/>
              <a:t>اهداف آموزش علوم درسه حیطه اصلی واساسی اهداف دانشی </a:t>
            </a:r>
            <a:r>
              <a:rPr lang="fa-IR" sz="2400" dirty="0" smtClean="0"/>
              <a:t>ومهارتی </a:t>
            </a:r>
            <a:r>
              <a:rPr lang="fa-IR" sz="2400" dirty="0" smtClean="0"/>
              <a:t>ونگرشی درنظرگرفت</a:t>
            </a:r>
          </a:p>
          <a:p>
            <a:pPr algn="r"/>
            <a:r>
              <a:rPr lang="fa-IR" sz="2400" dirty="0" smtClean="0"/>
              <a:t>حیطه اهداف دانشی:کسب دانستنی های ضروری </a:t>
            </a:r>
          </a:p>
          <a:p>
            <a:pPr algn="r"/>
            <a:r>
              <a:rPr lang="fa-IR" sz="2400" dirty="0" smtClean="0"/>
              <a:t>حیطه اهداف مهارتی:کسب مهارتهای ضروری که راه یادگیری است</a:t>
            </a:r>
          </a:p>
          <a:p>
            <a:pPr algn="r"/>
            <a:r>
              <a:rPr lang="fa-IR" sz="2400" dirty="0" smtClean="0"/>
              <a:t>حیطه اهداف نگرشی:کسب نگرش های ضروری به عبارتی یعنی تمایل به اقدام دریک مسیرمعین</a:t>
            </a:r>
            <a:endParaRPr lang="en-US" sz="2400" dirty="0"/>
          </a:p>
        </p:txBody>
      </p:sp>
      <p:sp>
        <p:nvSpPr>
          <p:cNvPr id="4" name="TextBox 3"/>
          <p:cNvSpPr txBox="1"/>
          <p:nvPr/>
        </p:nvSpPr>
        <p:spPr>
          <a:xfrm>
            <a:off x="5550794" y="2125014"/>
            <a:ext cx="6530788" cy="4154984"/>
          </a:xfrm>
          <a:prstGeom prst="rect">
            <a:avLst/>
          </a:prstGeom>
          <a:noFill/>
        </p:spPr>
        <p:txBody>
          <a:bodyPr wrap="square" rtlCol="0">
            <a:spAutoFit/>
          </a:bodyPr>
          <a:lstStyle/>
          <a:p>
            <a:pPr algn="r"/>
            <a:r>
              <a:rPr lang="fa-IR" sz="2400" dirty="0" smtClean="0"/>
              <a:t>دربررسی موضوعات علوم استفاده ازچندشیوه پیشنهادمیشود:</a:t>
            </a:r>
          </a:p>
          <a:p>
            <a:pPr algn="r"/>
            <a:r>
              <a:rPr lang="fa-IR" sz="2400" dirty="0" smtClean="0"/>
              <a:t>مشاهده </a:t>
            </a:r>
            <a:r>
              <a:rPr lang="fa-IR" sz="2400" dirty="0" smtClean="0"/>
              <a:t>:توجه </a:t>
            </a:r>
            <a:r>
              <a:rPr lang="fa-IR" sz="2400" dirty="0" smtClean="0"/>
              <a:t>کودکان رابه انواع موضوعات وتغییرات درمحیط پیرامونشان جلب کنیم.</a:t>
            </a:r>
          </a:p>
          <a:p>
            <a:pPr algn="r"/>
            <a:r>
              <a:rPr lang="fa-IR" sz="2400" dirty="0" smtClean="0"/>
              <a:t>دسته بندی:کودکان راترغیب کنیم تاموضوعات رابراساس معیارهای مشخص دسته بندی کنند.</a:t>
            </a:r>
          </a:p>
          <a:p>
            <a:pPr algn="r"/>
            <a:r>
              <a:rPr lang="fa-IR" sz="2400" dirty="0" smtClean="0"/>
              <a:t>تجربه:به کودکان فرصت دهیم تاآزمایش کنندوپرسش کنندوببینندچه میشود.</a:t>
            </a:r>
          </a:p>
          <a:p>
            <a:pPr algn="r"/>
            <a:r>
              <a:rPr lang="fa-IR" sz="2400" dirty="0" smtClean="0"/>
              <a:t>پیش بینی:کودکان راتشویق کنیم تاحدس بزنندکه چه میشود</a:t>
            </a:r>
          </a:p>
          <a:p>
            <a:pPr algn="r"/>
            <a:r>
              <a:rPr lang="fa-IR" sz="2400" dirty="0" smtClean="0"/>
              <a:t>گفت وگو وتوصیف:زمان کافی ومجال بررسی ویژگی های اجزای طبیعت مانندرنگ  واندازه وشکل وبافت رابرای کودکان فراهم سازیم تابتواننددرباره آنهاصحبت کنند</a:t>
            </a:r>
            <a:endParaRPr lang="en-US" sz="24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71360333"/>
      </p:ext>
    </p:extLst>
  </p:cSld>
  <p:clrMapOvr>
    <a:masterClrMapping/>
  </p:clrMapOvr>
  <mc:AlternateContent xmlns:mc="http://schemas.openxmlformats.org/markup-compatibility/2006">
    <mc:Choice xmlns:p14="http://schemas.microsoft.com/office/powerpoint/2010/main" Requires="p14">
      <p:transition spd="slow" p14:dur="800" advTm="156537">
        <p:circle/>
      </p:transition>
    </mc:Choice>
    <mc:Fallback>
      <p:transition spd="slow" advTm="15653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14" y="416860"/>
            <a:ext cx="4584880" cy="4649273"/>
          </a:xfrm>
          <a:prstGeom prst="rect">
            <a:avLst/>
          </a:prstGeom>
        </p:spPr>
      </p:pic>
      <p:sp>
        <p:nvSpPr>
          <p:cNvPr id="3" name="TextBox 2"/>
          <p:cNvSpPr txBox="1"/>
          <p:nvPr/>
        </p:nvSpPr>
        <p:spPr>
          <a:xfrm>
            <a:off x="4881094" y="1184856"/>
            <a:ext cx="7212168" cy="5539978"/>
          </a:xfrm>
          <a:prstGeom prst="rect">
            <a:avLst/>
          </a:prstGeom>
          <a:noFill/>
        </p:spPr>
        <p:txBody>
          <a:bodyPr wrap="square" rtlCol="0">
            <a:spAutoFit/>
          </a:bodyPr>
          <a:lstStyle/>
          <a:p>
            <a:pPr algn="r"/>
            <a:r>
              <a:rPr lang="fa-IR" sz="2400" dirty="0" smtClean="0"/>
              <a:t>توانایی مهارت مشاهده دقیق اساسی تریت مهارت درفراآیندآموزش علوم است</a:t>
            </a:r>
          </a:p>
          <a:p>
            <a:pPr algn="r"/>
            <a:r>
              <a:rPr lang="fa-IR" dirty="0" smtClean="0"/>
              <a:t>هدف ازمشاهده تقویت واستفاده ازهمه حواس است.نتیجه مشاهده به دست آوردن اطلاعات ضروری درباره موضوع یاتحقیق موردنظراست.</a:t>
            </a:r>
          </a:p>
          <a:p>
            <a:pPr algn="r"/>
            <a:r>
              <a:rPr lang="fa-IR" dirty="0" smtClean="0"/>
              <a:t>مشاهده چیزهای زیادی رادردنیای اطراف به مامیآموزد.وماازطریق حواس خودبه مشاهده پدیده های طبیعی ومواداطرافمان میپردازیم.اطلاعاتی که ازاین راه به دست میآیدراهنمای مابه کنجکاوی وطرح پرسش وتفسیرهایی درباره وضع محیط وانجام دادن تحقیقات بیشتراست.</a:t>
            </a:r>
          </a:p>
          <a:p>
            <a:endParaRPr lang="fa-IR" sz="2400" dirty="0"/>
          </a:p>
          <a:p>
            <a:endParaRPr lang="fa-IR" sz="2400" dirty="0" smtClean="0"/>
          </a:p>
          <a:p>
            <a:pPr algn="r"/>
            <a:r>
              <a:rPr lang="fa-IR" sz="2400" dirty="0" smtClean="0"/>
              <a:t>مهمترین نوع اعمالی که نشاندهنده مشاهده عملی اندعبارتنداز:</a:t>
            </a:r>
          </a:p>
          <a:p>
            <a:pPr algn="r"/>
            <a:r>
              <a:rPr lang="fa-IR" dirty="0" smtClean="0"/>
              <a:t>استفاده ازچندحس</a:t>
            </a:r>
          </a:p>
          <a:p>
            <a:pPr algn="r"/>
            <a:r>
              <a:rPr lang="fa-IR" dirty="0" smtClean="0"/>
              <a:t>توجه به جزییات مربوط به جسم ومحیط اطراف آن</a:t>
            </a:r>
          </a:p>
          <a:p>
            <a:pPr algn="r"/>
            <a:r>
              <a:rPr lang="fa-IR" dirty="0" smtClean="0"/>
              <a:t>مشخص کردن شباهت هاوتفاوتها</a:t>
            </a:r>
          </a:p>
          <a:p>
            <a:pPr algn="r"/>
            <a:r>
              <a:rPr lang="fa-IR" dirty="0" smtClean="0"/>
              <a:t>تشخیص ترتیب رخ دادن وقایع</a:t>
            </a:r>
          </a:p>
          <a:p>
            <a:pPr algn="r"/>
            <a:r>
              <a:rPr lang="fa-IR" dirty="0" smtClean="0"/>
              <a:t>استفاده ازوسایل کمکی حواس مثلاذره بین برای مطالعه جزییات.</a:t>
            </a:r>
          </a:p>
          <a:p>
            <a:endParaRPr lang="fa-IR" dirty="0"/>
          </a:p>
          <a:p>
            <a:endParaRPr lang="fa-IR" dirty="0" smtClean="0"/>
          </a:p>
          <a:p>
            <a:pPr algn="r"/>
            <a:r>
              <a:rPr lang="fa-IR" dirty="0" smtClean="0"/>
              <a:t>درآموزش به کودکان بادونوع مشاهده مواجه هستیم.مشاهده کوتاه مدت ومشاهده درازمدت</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22042937"/>
      </p:ext>
    </p:extLst>
  </p:cSld>
  <p:clrMapOvr>
    <a:masterClrMapping/>
  </p:clrMapOvr>
  <mc:AlternateContent xmlns:mc="http://schemas.openxmlformats.org/markup-compatibility/2006">
    <mc:Choice xmlns:p14="http://schemas.microsoft.com/office/powerpoint/2010/main" Requires="p14">
      <p:transition spd="slow" p14:dur="800" advTm="173487">
        <p:circle/>
      </p:transition>
    </mc:Choice>
    <mc:Fallback>
      <p:transition spd="slow" advTm="17348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99246" y="336177"/>
            <a:ext cx="6375042" cy="6335079"/>
          </a:xfrm>
          <a:prstGeom prst="rect">
            <a:avLst/>
          </a:prstGeom>
        </p:spPr>
      </p:pic>
      <p:sp>
        <p:nvSpPr>
          <p:cNvPr id="3" name="TextBox 2"/>
          <p:cNvSpPr txBox="1"/>
          <p:nvPr/>
        </p:nvSpPr>
        <p:spPr>
          <a:xfrm>
            <a:off x="6774288" y="336177"/>
            <a:ext cx="3499266" cy="2246769"/>
          </a:xfrm>
          <a:prstGeom prst="rect">
            <a:avLst/>
          </a:prstGeom>
          <a:noFill/>
        </p:spPr>
        <p:txBody>
          <a:bodyPr wrap="square" rtlCol="0">
            <a:spAutoFit/>
          </a:bodyPr>
          <a:lstStyle/>
          <a:p>
            <a:pPr algn="r"/>
            <a:r>
              <a:rPr lang="fa-IR" sz="2800" dirty="0" smtClean="0"/>
              <a:t>انسان آگاهی خودازجهان خارج رابه کمک پنج حس بینایی وشنوایی وچشایی وبویایی ولامسه کسب می کند.</a:t>
            </a:r>
            <a:endParaRPr lang="en-US" sz="2800" dirty="0"/>
          </a:p>
        </p:txBody>
      </p:sp>
      <p:sp>
        <p:nvSpPr>
          <p:cNvPr id="4" name="TextBox 3"/>
          <p:cNvSpPr txBox="1"/>
          <p:nvPr/>
        </p:nvSpPr>
        <p:spPr>
          <a:xfrm>
            <a:off x="7096260" y="2750858"/>
            <a:ext cx="4843971" cy="3108543"/>
          </a:xfrm>
          <a:prstGeom prst="rect">
            <a:avLst/>
          </a:prstGeom>
          <a:noFill/>
        </p:spPr>
        <p:txBody>
          <a:bodyPr wrap="square" rtlCol="0">
            <a:spAutoFit/>
          </a:bodyPr>
          <a:lstStyle/>
          <a:p>
            <a:pPr algn="r"/>
            <a:r>
              <a:rPr lang="fa-IR" sz="2800" dirty="0" smtClean="0"/>
              <a:t>کودکان میتوانندبرای تمرکزوبه کارگیری حواس خودیاازفرصتهای آزادضمن بازیهای مختلف استفاده کنندویاازفعالیتهای سازمان یافته ترکه به طوراخص برای کمک به یادگیری طبقه بندی اشیا وشناخت ویژگیهای آنهادرنظرگرفته شودبهره گیرند.</a:t>
            </a:r>
            <a:endParaRPr lang="en-US" sz="2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90923427"/>
      </p:ext>
    </p:extLst>
  </p:cSld>
  <p:clrMapOvr>
    <a:masterClrMapping/>
  </p:clrMapOvr>
  <p:transition spd="slow" advTm="59168">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79" y="540913"/>
            <a:ext cx="10226277" cy="6091706"/>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17294976"/>
      </p:ext>
    </p:extLst>
  </p:cSld>
  <p:clrMapOvr>
    <a:masterClrMapping/>
  </p:clrMapOvr>
  <mc:AlternateContent xmlns:mc="http://schemas.openxmlformats.org/markup-compatibility/2006">
    <mc:Choice xmlns:p14="http://schemas.microsoft.com/office/powerpoint/2010/main" Requires="p14">
      <p:transition spd="slow" p14:dur="3400" advTm="18049">
        <p14:reveal/>
      </p:transition>
    </mc:Choice>
    <mc:Fallback>
      <p:transition spd="slow" advTm="180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1110" y="614311"/>
            <a:ext cx="3606083" cy="317207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096" y="3168202"/>
            <a:ext cx="3850783" cy="3129567"/>
          </a:xfrm>
          <a:prstGeom prst="rect">
            <a:avLst/>
          </a:prstGeom>
        </p:spPr>
      </p:pic>
      <p:sp>
        <p:nvSpPr>
          <p:cNvPr id="4" name="TextBox 3"/>
          <p:cNvSpPr txBox="1"/>
          <p:nvPr/>
        </p:nvSpPr>
        <p:spPr>
          <a:xfrm>
            <a:off x="2972734" y="1491474"/>
            <a:ext cx="3850783" cy="1200329"/>
          </a:xfrm>
          <a:prstGeom prst="rect">
            <a:avLst/>
          </a:prstGeom>
          <a:noFill/>
        </p:spPr>
        <p:txBody>
          <a:bodyPr wrap="square" rtlCol="0">
            <a:spAutoFit/>
          </a:bodyPr>
          <a:lstStyle/>
          <a:p>
            <a:pPr algn="r"/>
            <a:r>
              <a:rPr lang="fa-IR" dirty="0" smtClean="0"/>
              <a:t> </a:t>
            </a:r>
            <a:r>
              <a:rPr lang="fa-IR" sz="7200" dirty="0" smtClean="0"/>
              <a:t>چشایی</a:t>
            </a:r>
            <a:endParaRPr lang="en-US" sz="7200" dirty="0"/>
          </a:p>
        </p:txBody>
      </p:sp>
      <p:sp>
        <p:nvSpPr>
          <p:cNvPr id="5" name="TextBox 4"/>
          <p:cNvSpPr txBox="1"/>
          <p:nvPr/>
        </p:nvSpPr>
        <p:spPr>
          <a:xfrm>
            <a:off x="8205058" y="5100632"/>
            <a:ext cx="1612942" cy="584775"/>
          </a:xfrm>
          <a:prstGeom prst="rect">
            <a:avLst/>
          </a:prstGeom>
          <a:noFill/>
        </p:spPr>
        <p:txBody>
          <a:bodyPr wrap="none" rtlCol="0">
            <a:spAutoFit/>
          </a:bodyPr>
          <a:lstStyle/>
          <a:p>
            <a:pPr algn="r"/>
            <a:r>
              <a:rPr lang="fa-IR" sz="3200" dirty="0" smtClean="0"/>
              <a:t>ترش وگس</a:t>
            </a:r>
            <a:endParaRPr lang="en-US" sz="3200" dirty="0"/>
          </a:p>
        </p:txBody>
      </p:sp>
      <p:sp>
        <p:nvSpPr>
          <p:cNvPr id="6" name="Rectangle 5"/>
          <p:cNvSpPr/>
          <p:nvPr/>
        </p:nvSpPr>
        <p:spPr>
          <a:xfrm>
            <a:off x="8065246" y="4197895"/>
            <a:ext cx="3164491" cy="1354217"/>
          </a:xfrm>
          <a:prstGeom prst="rect">
            <a:avLst/>
          </a:prstGeom>
        </p:spPr>
        <p:txBody>
          <a:bodyPr wrap="square">
            <a:spAutoFit/>
          </a:bodyPr>
          <a:lstStyle/>
          <a:p>
            <a:pPr algn="r"/>
            <a:r>
              <a:rPr lang="fa-IR" dirty="0"/>
              <a:t>چشیدن انواع مزه ها:</a:t>
            </a:r>
          </a:p>
          <a:p>
            <a:pPr algn="r"/>
            <a:r>
              <a:rPr lang="fa-IR" dirty="0"/>
              <a:t>مزه های </a:t>
            </a:r>
            <a:r>
              <a:rPr lang="fa-IR" sz="3200" dirty="0"/>
              <a:t>شوروشیرین</a:t>
            </a:r>
          </a:p>
          <a:p>
            <a:pPr algn="r"/>
            <a:r>
              <a:rPr lang="fa-IR" sz="3200" dirty="0"/>
              <a:t>تندوتلخ</a:t>
            </a:r>
          </a:p>
        </p:txBody>
      </p:sp>
      <p:sp>
        <p:nvSpPr>
          <p:cNvPr id="8" name="Rectangle 7"/>
          <p:cNvSpPr/>
          <p:nvPr/>
        </p:nvSpPr>
        <p:spPr>
          <a:xfrm>
            <a:off x="4992513" y="201097"/>
            <a:ext cx="1223412" cy="1015663"/>
          </a:xfrm>
          <a:prstGeom prst="rect">
            <a:avLst/>
          </a:prstGeom>
        </p:spPr>
        <p:txBody>
          <a:bodyPr wrap="none">
            <a:spAutoFit/>
          </a:bodyPr>
          <a:lstStyle/>
          <a:p>
            <a:r>
              <a:rPr lang="fa-IR" sz="6000" dirty="0"/>
              <a:t>حس</a:t>
            </a:r>
            <a:endParaRPr lang="en-US" sz="6000" dirty="0"/>
          </a:p>
        </p:txBody>
      </p:sp>
      <p:sp>
        <p:nvSpPr>
          <p:cNvPr id="9" name="TextBox 8"/>
          <p:cNvSpPr txBox="1"/>
          <p:nvPr/>
        </p:nvSpPr>
        <p:spPr>
          <a:xfrm>
            <a:off x="154546" y="614311"/>
            <a:ext cx="3622782" cy="707886"/>
          </a:xfrm>
          <a:prstGeom prst="rect">
            <a:avLst/>
          </a:prstGeom>
          <a:noFill/>
        </p:spPr>
        <p:txBody>
          <a:bodyPr wrap="square" rtlCol="0">
            <a:spAutoFit/>
          </a:bodyPr>
          <a:lstStyle/>
          <a:p>
            <a:r>
              <a:rPr lang="fa-IR" sz="4000" dirty="0" smtClean="0"/>
              <a:t>توسط اندام زبان </a:t>
            </a:r>
            <a:endParaRPr lang="en-US" sz="40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42198036"/>
      </p:ext>
    </p:extLst>
  </p:cSld>
  <p:clrMapOvr>
    <a:masterClrMapping/>
  </p:clrMapOvr>
  <mc:AlternateContent xmlns:mc="http://schemas.openxmlformats.org/markup-compatibility/2006">
    <mc:Choice xmlns:p14="http://schemas.microsoft.com/office/powerpoint/2010/main" Requires="p14">
      <p:transition spd="slow" p14:dur="800" advTm="14300">
        <p:circle/>
      </p:transition>
    </mc:Choice>
    <mc:Fallback>
      <p:transition spd="slow" advTm="143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852" y="218941"/>
            <a:ext cx="3627045" cy="320683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4145" y="3187229"/>
            <a:ext cx="3550859" cy="3458269"/>
          </a:xfrm>
          <a:prstGeom prst="rect">
            <a:avLst/>
          </a:prstGeom>
        </p:spPr>
      </p:pic>
      <p:sp>
        <p:nvSpPr>
          <p:cNvPr id="5" name="TextBox 4"/>
          <p:cNvSpPr txBox="1"/>
          <p:nvPr/>
        </p:nvSpPr>
        <p:spPr>
          <a:xfrm>
            <a:off x="6516710" y="850006"/>
            <a:ext cx="2962141" cy="1015663"/>
          </a:xfrm>
          <a:prstGeom prst="rect">
            <a:avLst/>
          </a:prstGeom>
          <a:noFill/>
        </p:spPr>
        <p:txBody>
          <a:bodyPr wrap="square" rtlCol="0">
            <a:spAutoFit/>
          </a:bodyPr>
          <a:lstStyle/>
          <a:p>
            <a:pPr algn="r"/>
            <a:r>
              <a:rPr lang="fa-IR" sz="6000" dirty="0" smtClean="0"/>
              <a:t>حس بویایی</a:t>
            </a:r>
            <a:endParaRPr lang="en-US" sz="6000" dirty="0"/>
          </a:p>
        </p:txBody>
      </p:sp>
      <p:sp>
        <p:nvSpPr>
          <p:cNvPr id="6" name="TextBox 5"/>
          <p:cNvSpPr txBox="1"/>
          <p:nvPr/>
        </p:nvSpPr>
        <p:spPr>
          <a:xfrm>
            <a:off x="231820" y="4726547"/>
            <a:ext cx="6658378" cy="1815882"/>
          </a:xfrm>
          <a:prstGeom prst="rect">
            <a:avLst/>
          </a:prstGeom>
          <a:noFill/>
        </p:spPr>
        <p:txBody>
          <a:bodyPr wrap="square" rtlCol="0">
            <a:spAutoFit/>
          </a:bodyPr>
          <a:lstStyle/>
          <a:p>
            <a:pPr algn="r"/>
            <a:r>
              <a:rPr lang="fa-IR" sz="2800" dirty="0" smtClean="0"/>
              <a:t>استشمام انواع بوهای خوب وبد</a:t>
            </a:r>
          </a:p>
          <a:p>
            <a:pPr algn="r"/>
            <a:r>
              <a:rPr lang="fa-IR" sz="2800" dirty="0" smtClean="0"/>
              <a:t>بوهای خوب مانند:بوی عطر بوی گل  بوی شیبرینی </a:t>
            </a:r>
          </a:p>
          <a:p>
            <a:pPr algn="r"/>
            <a:r>
              <a:rPr lang="fa-IR" sz="2800" dirty="0" smtClean="0"/>
              <a:t>وبوی بد مانند:بوی سطل زباله  بوی کپک نان وسوختن غذا وبوی بددهان و.....</a:t>
            </a:r>
            <a:endParaRPr lang="en-US" sz="2800" dirty="0"/>
          </a:p>
        </p:txBody>
      </p:sp>
      <p:sp>
        <p:nvSpPr>
          <p:cNvPr id="7" name="TextBox 6"/>
          <p:cNvSpPr txBox="1"/>
          <p:nvPr/>
        </p:nvSpPr>
        <p:spPr>
          <a:xfrm>
            <a:off x="4346620" y="3030465"/>
            <a:ext cx="2382591" cy="523220"/>
          </a:xfrm>
          <a:prstGeom prst="rect">
            <a:avLst/>
          </a:prstGeom>
          <a:noFill/>
        </p:spPr>
        <p:txBody>
          <a:bodyPr wrap="square" rtlCol="0">
            <a:spAutoFit/>
          </a:bodyPr>
          <a:lstStyle/>
          <a:p>
            <a:pPr algn="r"/>
            <a:r>
              <a:rPr lang="fa-IR" sz="2800" dirty="0" smtClean="0"/>
              <a:t>توسط اندام بینی</a:t>
            </a:r>
            <a:endParaRPr lang="en-US" sz="2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5678131"/>
      </p:ext>
    </p:extLst>
  </p:cSld>
  <p:clrMapOvr>
    <a:masterClrMapping/>
  </p:clrMapOvr>
  <mc:AlternateContent xmlns:mc="http://schemas.openxmlformats.org/markup-compatibility/2006">
    <mc:Choice xmlns:p14="http://schemas.microsoft.com/office/powerpoint/2010/main" Requires="p14">
      <p:transition spd="slow" p14:dur="800" advTm="18456">
        <p:circle/>
      </p:transition>
    </mc:Choice>
    <mc:Fallback>
      <p:transition spd="slow" advTm="18456">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0343" y="669702"/>
            <a:ext cx="5163481" cy="4185633"/>
          </a:xfrm>
          <a:prstGeom prst="rect">
            <a:avLst/>
          </a:prstGeom>
        </p:spPr>
      </p:pic>
      <p:sp>
        <p:nvSpPr>
          <p:cNvPr id="3" name="TextBox 2"/>
          <p:cNvSpPr txBox="1"/>
          <p:nvPr/>
        </p:nvSpPr>
        <p:spPr>
          <a:xfrm>
            <a:off x="1442435" y="2240924"/>
            <a:ext cx="3245476" cy="1015663"/>
          </a:xfrm>
          <a:prstGeom prst="rect">
            <a:avLst/>
          </a:prstGeom>
          <a:noFill/>
        </p:spPr>
        <p:txBody>
          <a:bodyPr wrap="square" rtlCol="0">
            <a:spAutoFit/>
          </a:bodyPr>
          <a:lstStyle/>
          <a:p>
            <a:r>
              <a:rPr lang="fa-IR" sz="6000" dirty="0" smtClean="0"/>
              <a:t>حس بینایی</a:t>
            </a:r>
            <a:endParaRPr lang="en-US" sz="6000" dirty="0"/>
          </a:p>
        </p:txBody>
      </p:sp>
      <p:sp>
        <p:nvSpPr>
          <p:cNvPr id="5" name="TextBox 4"/>
          <p:cNvSpPr txBox="1"/>
          <p:nvPr/>
        </p:nvSpPr>
        <p:spPr>
          <a:xfrm>
            <a:off x="1854558" y="4288665"/>
            <a:ext cx="3052293" cy="584775"/>
          </a:xfrm>
          <a:prstGeom prst="rect">
            <a:avLst/>
          </a:prstGeom>
          <a:noFill/>
        </p:spPr>
        <p:txBody>
          <a:bodyPr wrap="square" rtlCol="0">
            <a:spAutoFit/>
          </a:bodyPr>
          <a:lstStyle/>
          <a:p>
            <a:r>
              <a:rPr lang="fa-IR" sz="3200" dirty="0" smtClean="0"/>
              <a:t>توسط اندام چشم ها</a:t>
            </a:r>
            <a:endParaRPr lang="en-US" sz="3200" dirty="0"/>
          </a:p>
        </p:txBody>
      </p:sp>
      <p:sp>
        <p:nvSpPr>
          <p:cNvPr id="6" name="TextBox 5"/>
          <p:cNvSpPr txBox="1"/>
          <p:nvPr/>
        </p:nvSpPr>
        <p:spPr>
          <a:xfrm>
            <a:off x="1854558" y="5834130"/>
            <a:ext cx="8190963" cy="369332"/>
          </a:xfrm>
          <a:prstGeom prst="rect">
            <a:avLst/>
          </a:prstGeom>
          <a:noFill/>
        </p:spPr>
        <p:txBody>
          <a:bodyPr wrap="square" rtlCol="0">
            <a:spAutoFit/>
          </a:bodyPr>
          <a:lstStyle/>
          <a:p>
            <a:r>
              <a:rPr lang="fa-IR" dirty="0" smtClean="0"/>
              <a:t>مشاهدات ازطریق دیدن صورت میگیرد.مهارت خوب دیدن یکی ازمهارتهای مهم درزندگی محسوب میشود</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31192072"/>
      </p:ext>
    </p:extLst>
  </p:cSld>
  <p:clrMapOvr>
    <a:masterClrMapping/>
  </p:clrMapOvr>
  <mc:AlternateContent xmlns:mc="http://schemas.openxmlformats.org/markup-compatibility/2006">
    <mc:Choice xmlns:p14="http://schemas.microsoft.com/office/powerpoint/2010/main" Requires="p14">
      <p:transition spd="slow" p14:dur="800" advTm="15038">
        <p:circle/>
      </p:transition>
    </mc:Choice>
    <mc:Fallback>
      <p:transition spd="slow" advTm="15038">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3.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docProps/app.xml><?xml version="1.0" encoding="utf-8"?>
<Properties xmlns="http://schemas.openxmlformats.org/officeDocument/2006/extended-properties" xmlns:vt="http://schemas.openxmlformats.org/officeDocument/2006/docPropsVTypes">
  <Template/>
  <TotalTime>219</TotalTime>
  <Words>479</Words>
  <Application>Microsoft Office PowerPoint</Application>
  <PresentationFormat>Widescreen</PresentationFormat>
  <Paragraphs>61</Paragraphs>
  <Slides>12</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Century Gothic</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c:creator>
  <cp:lastModifiedBy>a</cp:lastModifiedBy>
  <cp:revision>21</cp:revision>
  <dcterms:created xsi:type="dcterms:W3CDTF">2020-04-01T11:57:27Z</dcterms:created>
  <dcterms:modified xsi:type="dcterms:W3CDTF">2020-04-01T20:03:28Z</dcterms:modified>
</cp:coreProperties>
</file>