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4"/>
  </p:notesMasterIdLst>
  <p:sldIdLst>
    <p:sldId id="256" r:id="rId2"/>
    <p:sldId id="257" r:id="rId3"/>
    <p:sldId id="258" r:id="rId4"/>
    <p:sldId id="261" r:id="rId5"/>
    <p:sldId id="262" r:id="rId6"/>
    <p:sldId id="263" r:id="rId7"/>
    <p:sldId id="264" r:id="rId8"/>
    <p:sldId id="265" r:id="rId9"/>
    <p:sldId id="266" r:id="rId10"/>
    <p:sldId id="268" r:id="rId11"/>
    <p:sldId id="278" r:id="rId12"/>
    <p:sldId id="270" r:id="rId13"/>
    <p:sldId id="274" r:id="rId14"/>
    <p:sldId id="271" r:id="rId15"/>
    <p:sldId id="272" r:id="rId16"/>
    <p:sldId id="279" r:id="rId17"/>
    <p:sldId id="280" r:id="rId18"/>
    <p:sldId id="282" r:id="rId19"/>
    <p:sldId id="284" r:id="rId20"/>
    <p:sldId id="286" r:id="rId21"/>
    <p:sldId id="287" r:id="rId22"/>
    <p:sldId id="275" r:id="rId23"/>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F6171A-48F2-4E66-81D7-5D1B4993FFBE}">
          <p14:sldIdLst>
            <p14:sldId id="256"/>
            <p14:sldId id="257"/>
            <p14:sldId id="258"/>
            <p14:sldId id="261"/>
            <p14:sldId id="262"/>
            <p14:sldId id="263"/>
            <p14:sldId id="264"/>
            <p14:sldId id="265"/>
            <p14:sldId id="266"/>
            <p14:sldId id="268"/>
            <p14:sldId id="278"/>
            <p14:sldId id="270"/>
            <p14:sldId id="274"/>
            <p14:sldId id="271"/>
            <p14:sldId id="272"/>
            <p14:sldId id="279"/>
            <p14:sldId id="280"/>
            <p14:sldId id="282"/>
            <p14:sldId id="284"/>
            <p14:sldId id="286"/>
            <p14:sldId id="287"/>
          </p14:sldIdLst>
        </p14:section>
        <p14:section name="Untitled Section" id="{1E2B1AD8-4411-4829-B750-5E7555E25C9E}">
          <p14:sldIdLst/>
        </p14:section>
        <p14:section name="Untitled Section" id="{D2EB54E8-B098-47A0-8D30-1BE045E7E534}">
          <p14:sldIdLst>
            <p14:sldId id="275"/>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3015" autoAdjust="0"/>
    <p:restoredTop sz="94660"/>
  </p:normalViewPr>
  <p:slideViewPr>
    <p:cSldViewPr snapToGrid="0">
      <p:cViewPr varScale="1">
        <p:scale>
          <a:sx n="74" d="100"/>
          <a:sy n="74" d="100"/>
        </p:scale>
        <p:origin x="-486"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66A3601-88B2-49FC-A4F2-20EC42236BC5}" type="datetimeFigureOut">
              <a:rPr lang="fa-IR" smtClean="0"/>
              <a:t>1441/08/12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9248930-F0EA-4C29-B4C9-DAB88D1B9F54}" type="slidenum">
              <a:rPr lang="fa-IR" smtClean="0"/>
              <a:t>‹#›</a:t>
            </a:fld>
            <a:endParaRPr lang="fa-IR"/>
          </a:p>
        </p:txBody>
      </p:sp>
    </p:spTree>
    <p:extLst>
      <p:ext uri="{BB962C8B-B14F-4D97-AF65-F5344CB8AC3E}">
        <p14:creationId xmlns:p14="http://schemas.microsoft.com/office/powerpoint/2010/main" val="23823812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29248930-F0EA-4C29-B4C9-DAB88D1B9F54}" type="slidenum">
              <a:rPr lang="fa-IR" smtClean="0"/>
              <a:t>1</a:t>
            </a:fld>
            <a:endParaRPr lang="fa-IR"/>
          </a:p>
        </p:txBody>
      </p:sp>
    </p:spTree>
    <p:extLst>
      <p:ext uri="{BB962C8B-B14F-4D97-AF65-F5344CB8AC3E}">
        <p14:creationId xmlns:p14="http://schemas.microsoft.com/office/powerpoint/2010/main" val="299619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29248930-F0EA-4C29-B4C9-DAB88D1B9F54}" type="slidenum">
              <a:rPr lang="fa-IR" smtClean="0"/>
              <a:t>2</a:t>
            </a:fld>
            <a:endParaRPr lang="fa-IR"/>
          </a:p>
        </p:txBody>
      </p:sp>
    </p:spTree>
    <p:extLst>
      <p:ext uri="{BB962C8B-B14F-4D97-AF65-F5344CB8AC3E}">
        <p14:creationId xmlns:p14="http://schemas.microsoft.com/office/powerpoint/2010/main" val="236749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E411E73B-F05B-487F-817C-DA6ED89287AC}" type="datetime8">
              <a:rPr lang="fa-IR" smtClean="0"/>
              <a:t>20/آوريل/5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362620932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CFB93D6-0063-444A-A105-ECBD0AA8C334}" type="datetime8">
              <a:rPr lang="fa-IR" smtClean="0"/>
              <a:t>20/آوريل/5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108053457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75AC229-ABB5-4771-AABD-D27800067778}" type="datetime8">
              <a:rPr lang="fa-IR" smtClean="0"/>
              <a:t>20/آوريل/5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36248192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B5406117-8CD3-461E-83FD-26B6C09E2A03}" type="datetime8">
              <a:rPr lang="fa-IR" smtClean="0"/>
              <a:t>20/آوريل/5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4584033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02DF20-2213-4139-9D41-29CAE7D305C1}" type="datetime8">
              <a:rPr lang="fa-IR" smtClean="0"/>
              <a:t>20/آوريل/5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167103149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EF755F3-0009-4B55-B319-899771816244}" type="datetime8">
              <a:rPr lang="fa-IR" smtClean="0"/>
              <a:t>20/آوريل/5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205728778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B6D64FA7-DD0D-4082-87F3-A2ED97AA8D07}" type="datetime8">
              <a:rPr lang="fa-IR" smtClean="0"/>
              <a:t>20/آوريل/5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33073780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D54400A1-577E-4423-BFBE-6FAC61EC80C8}" type="datetime8">
              <a:rPr lang="fa-IR" smtClean="0"/>
              <a:t>20/آوريل/5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201433971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508C-C523-493C-A4D7-BB0AF7672161}" type="datetime8">
              <a:rPr lang="fa-IR" smtClean="0"/>
              <a:t>20/آوريل/5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321495449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537C03-6071-4783-8495-71658E614901}" type="datetime8">
              <a:rPr lang="fa-IR" smtClean="0"/>
              <a:t>20/آوريل/5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2913608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05514-8556-4055-945E-01B2CB2CCBD0}" type="datetime8">
              <a:rPr lang="fa-IR" smtClean="0"/>
              <a:t>20/آوريل/5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FA19011-D97C-49A9-BF24-08C876881459}" type="slidenum">
              <a:rPr lang="fa-IR" smtClean="0"/>
              <a:t>‹#›</a:t>
            </a:fld>
            <a:endParaRPr lang="fa-IR"/>
          </a:p>
        </p:txBody>
      </p:sp>
    </p:spTree>
    <p:extLst>
      <p:ext uri="{BB962C8B-B14F-4D97-AF65-F5344CB8AC3E}">
        <p14:creationId xmlns:p14="http://schemas.microsoft.com/office/powerpoint/2010/main" val="2540067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C05E0DE-2F88-4F2D-94A4-1B873B3F78C5}" type="datetime8">
              <a:rPr lang="fa-IR" smtClean="0"/>
              <a:t>20/آوريل/5</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FA19011-D97C-49A9-BF24-08C876881459}" type="slidenum">
              <a:rPr lang="fa-IR" smtClean="0"/>
              <a:t>‹#›</a:t>
            </a:fld>
            <a:endParaRPr lang="fa-IR"/>
          </a:p>
        </p:txBody>
      </p:sp>
    </p:spTree>
    <p:extLst>
      <p:ext uri="{BB962C8B-B14F-4D97-AF65-F5344CB8AC3E}">
        <p14:creationId xmlns:p14="http://schemas.microsoft.com/office/powerpoint/2010/main" val="3230870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dirty="0"/>
          </a:p>
        </p:txBody>
      </p:sp>
      <p:sp>
        <p:nvSpPr>
          <p:cNvPr id="3" name="Subtitle 2"/>
          <p:cNvSpPr>
            <a:spLocks noGrp="1"/>
          </p:cNvSpPr>
          <p:nvPr>
            <p:ph type="subTitle" idx="1"/>
          </p:nvPr>
        </p:nvSpPr>
        <p:spPr/>
        <p:txBody>
          <a:bodyPr/>
          <a:lstStyle/>
          <a:p>
            <a:endParaRPr lang="fa-IR"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2" y="351422"/>
            <a:ext cx="12288644" cy="6858000"/>
          </a:xfrm>
          <a:prstGeom prst="rect">
            <a:avLst/>
          </a:prstGeom>
        </p:spPr>
      </p:pic>
      <p:sp>
        <p:nvSpPr>
          <p:cNvPr id="5" name="Slide Number Placeholder 4"/>
          <p:cNvSpPr>
            <a:spLocks noGrp="1"/>
          </p:cNvSpPr>
          <p:nvPr>
            <p:ph type="sldNum" sz="quarter" idx="12"/>
          </p:nvPr>
        </p:nvSpPr>
        <p:spPr/>
        <p:txBody>
          <a:bodyPr/>
          <a:lstStyle/>
          <a:p>
            <a:fld id="{BFA19011-D97C-49A9-BF24-08C876881459}" type="slidenum">
              <a:rPr lang="fa-IR" smtClean="0"/>
              <a:t>1</a:t>
            </a:fld>
            <a:endParaRPr lang="fa-I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5412809"/>
      </p:ext>
    </p:extLst>
  </p:cSld>
  <p:clrMapOvr>
    <a:masterClrMapping/>
  </p:clrMapOvr>
  <p:transition spd="slow" advTm="139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589"/>
            <a:ext cx="11353800" cy="1562100"/>
          </a:xfrm>
        </p:spPr>
        <p:txBody>
          <a:bodyPr/>
          <a:lstStyle/>
          <a:p>
            <a:r>
              <a:rPr lang="fa-IR" b="1" i="1" dirty="0" smtClean="0">
                <a:effectLst>
                  <a:outerShdw blurRad="38100" dist="38100" dir="2700000" algn="tl">
                    <a:srgbClr val="000000">
                      <a:alpha val="43137"/>
                    </a:srgbClr>
                  </a:outerShdw>
                </a:effectLst>
              </a:rPr>
              <a:t>وزن مخصوص </a:t>
            </a:r>
            <a:endParaRPr lang="fa-IR" b="1" i="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4"/>
          <a:stretch>
            <a:fillRect/>
          </a:stretch>
        </p:blipFill>
        <p:spPr>
          <a:xfrm>
            <a:off x="838201" y="2152354"/>
            <a:ext cx="4351986" cy="3024954"/>
          </a:xfrm>
          <a:prstGeom prst="rect">
            <a:avLst/>
          </a:prstGeom>
        </p:spPr>
      </p:pic>
      <p:sp>
        <p:nvSpPr>
          <p:cNvPr id="5" name="TextBox 4"/>
          <p:cNvSpPr txBox="1"/>
          <p:nvPr/>
        </p:nvSpPr>
        <p:spPr>
          <a:xfrm>
            <a:off x="4529138" y="1690688"/>
            <a:ext cx="7662862" cy="461665"/>
          </a:xfrm>
          <a:prstGeom prst="rect">
            <a:avLst/>
          </a:prstGeom>
          <a:noFill/>
        </p:spPr>
        <p:txBody>
          <a:bodyPr wrap="square" rtlCol="1">
            <a:spAutoFit/>
          </a:bodyPr>
          <a:lstStyle/>
          <a:p>
            <a:r>
              <a:rPr lang="fa-IR" sz="2400" b="1" dirty="0">
                <a:effectLst>
                  <a:outerShdw blurRad="38100" dist="38100" dir="2700000" algn="tl">
                    <a:srgbClr val="000000">
                      <a:alpha val="43137"/>
                    </a:srgbClr>
                  </a:outerShdw>
                </a:effectLst>
              </a:rPr>
              <a:t>با افزايش مقدار مواد محلول، وزن مخصوص آب </a:t>
            </a:r>
            <a:r>
              <a:rPr lang="fa-IR" sz="2400" b="1" dirty="0" smtClean="0">
                <a:effectLst>
                  <a:outerShdw blurRad="38100" dist="38100" dir="2700000" algn="tl">
                    <a:srgbClr val="000000">
                      <a:alpha val="43137"/>
                    </a:srgbClr>
                  </a:outerShdw>
                </a:effectLst>
              </a:rPr>
              <a:t>افزايش میابد.</a:t>
            </a:r>
            <a:endParaRPr lang="fa-IR" sz="2400" b="1" dirty="0">
              <a:effectLst>
                <a:outerShdw blurRad="38100" dist="38100" dir="2700000" algn="tl">
                  <a:srgbClr val="000000">
                    <a:alpha val="43137"/>
                  </a:srgbClr>
                </a:outerShdw>
              </a:effectLst>
            </a:endParaRPr>
          </a:p>
        </p:txBody>
      </p:sp>
      <p:sp>
        <p:nvSpPr>
          <p:cNvPr id="6" name="Rectangle 5"/>
          <p:cNvSpPr/>
          <p:nvPr/>
        </p:nvSpPr>
        <p:spPr>
          <a:xfrm>
            <a:off x="5525037" y="2343955"/>
            <a:ext cx="6433601" cy="4647426"/>
          </a:xfrm>
          <a:prstGeom prst="rect">
            <a:avLst/>
          </a:prstGeom>
        </p:spPr>
        <p:txBody>
          <a:bodyPr wrap="square">
            <a:spAutoFit/>
          </a:bodyPr>
          <a:lstStyle/>
          <a:p>
            <a:pPr algn="just"/>
            <a:r>
              <a:rPr lang="fa-IR" sz="2000" dirty="0"/>
              <a:t>نيروئي كه  جاذبه زمين بر واحد حجم </a:t>
            </a:r>
            <a:r>
              <a:rPr lang="fa-IR" sz="2000" dirty="0" smtClean="0"/>
              <a:t>وارد می كند و براي آب </a:t>
            </a:r>
            <a:r>
              <a:rPr lang="fa-IR" sz="2000" dirty="0"/>
              <a:t>برابر 9810 نيوتن بر متر مكعب است</a:t>
            </a:r>
            <a:r>
              <a:rPr lang="fa-IR" sz="2000" dirty="0" smtClean="0"/>
              <a:t>.</a:t>
            </a:r>
            <a:r>
              <a:rPr lang="fa-IR" sz="2000" dirty="0">
                <a:cs typeface="B Nazanin" panose="00000400000000000000" pitchFamily="2" charset="-78"/>
              </a:rPr>
              <a:t> وزن </a:t>
            </a:r>
            <a:r>
              <a:rPr lang="fa-IR" sz="2000" dirty="0" smtClean="0">
                <a:cs typeface="B Nazanin" panose="00000400000000000000" pitchFamily="2" charset="-78"/>
              </a:rPr>
              <a:t>مخصوص که </a:t>
            </a:r>
            <a:r>
              <a:rPr lang="fa-IR" sz="2000" dirty="0">
                <a:cs typeface="B Nazanin" panose="00000400000000000000" pitchFamily="2" charset="-78"/>
              </a:rPr>
              <a:t>با حرف گاما مشخص </a:t>
            </a:r>
            <a:r>
              <a:rPr lang="fa-IR" sz="2000" dirty="0" smtClean="0">
                <a:cs typeface="B Nazanin" panose="00000400000000000000" pitchFamily="2" charset="-78"/>
              </a:rPr>
              <a:t>میشود، عبارتست </a:t>
            </a:r>
            <a:r>
              <a:rPr lang="fa-IR" sz="2000" dirty="0">
                <a:cs typeface="B Nazanin" panose="00000400000000000000" pitchFamily="2" charset="-78"/>
              </a:rPr>
              <a:t>از وزن واحد حجم و بنابراین به وسیله مقدار نیرویی که به علت جاذبه زمین بر جرم موجود در واحد حجم مایع اثر میکند بیان میگردد. این تعریف منحصرا درمورد سیال </a:t>
            </a:r>
            <a:r>
              <a:rPr lang="fa-IR" sz="2000" dirty="0" smtClean="0">
                <a:cs typeface="B Nazanin" panose="00000400000000000000" pitchFamily="2" charset="-78"/>
              </a:rPr>
              <a:t>همگن صدق میکند</a:t>
            </a:r>
            <a:r>
              <a:rPr lang="fa-IR" sz="2000" dirty="0">
                <a:cs typeface="B Nazanin" panose="00000400000000000000" pitchFamily="2" charset="-78"/>
              </a:rPr>
              <a:t>. </a:t>
            </a:r>
            <a:br>
              <a:rPr lang="fa-IR" sz="2000" dirty="0">
                <a:cs typeface="B Nazanin" panose="00000400000000000000" pitchFamily="2" charset="-78"/>
              </a:rPr>
            </a:br>
            <a:r>
              <a:rPr lang="fa-IR" sz="2000" dirty="0">
                <a:cs typeface="B Nazanin" panose="00000400000000000000" pitchFamily="2" charset="-78"/>
              </a:rPr>
              <a:t>درسایر موارد بایستی در هر نقطه بی نهایت کوچک چون نقطه مفروض </a:t>
            </a:r>
            <a:r>
              <a:rPr lang="fa-IR" sz="2000" dirty="0" smtClean="0">
                <a:cs typeface="B Nazanin" panose="00000400000000000000" pitchFamily="2" charset="-78"/>
              </a:rPr>
              <a:t>گردد. </a:t>
            </a:r>
            <a:r>
              <a:rPr lang="fa-IR" sz="2000" dirty="0">
                <a:cs typeface="B Nazanin" panose="00000400000000000000" pitchFamily="2" charset="-78"/>
              </a:rPr>
              <a:t>نسبت وزن این ذره مایع به حجم آن وقتی که حجم بی نهایت کوچک به سمت صفر می کند وزن مخصوص مایع در نقطه مفروض است. وزن مخصوص آب بر حسب حالت فیزیکی آن مقادیر مختلفی دارد و تابع شرایط فیزیکی است وزن مخصوص آب به حالت جامد از مایع کمتر است. از طرفی برای آب مایع تغییرات وزن مخصوص نسبت به درجه حرارت همیشه تابع نزولی نیست و در حرارت 4/08 وزن آن به حداکثر یعنی یک گرم برسانتی متر مکعب میرسد. </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
            </a:r>
            <a:br>
              <a:rPr lang="fa-IR" sz="2800" dirty="0">
                <a:cs typeface="B Nazanin" panose="00000400000000000000" pitchFamily="2" charset="-78"/>
              </a:rPr>
            </a:br>
            <a:endParaRPr lang="fa-IR" sz="2800" dirty="0"/>
          </a:p>
        </p:txBody>
      </p:sp>
      <p:sp>
        <p:nvSpPr>
          <p:cNvPr id="3" name="Slide Number Placeholder 2"/>
          <p:cNvSpPr>
            <a:spLocks noGrp="1"/>
          </p:cNvSpPr>
          <p:nvPr>
            <p:ph type="sldNum" sz="quarter" idx="12"/>
          </p:nvPr>
        </p:nvSpPr>
        <p:spPr/>
        <p:txBody>
          <a:bodyPr/>
          <a:lstStyle/>
          <a:p>
            <a:fld id="{BFA19011-D97C-49A9-BF24-08C876881459}" type="slidenum">
              <a:rPr lang="fa-IR" smtClean="0"/>
              <a:t>10</a:t>
            </a:fld>
            <a:endParaRPr lang="fa-I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4059729"/>
      </p:ext>
    </p:extLst>
  </p:cSld>
  <p:clrMapOvr>
    <a:masterClrMapping/>
  </p:clrMapOvr>
  <p:transition spd="slow" advTm="950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تغییرات وزن مخصوص با حرارت</a:t>
            </a:r>
            <a:endParaRPr lang="en-US" dirty="0"/>
          </a:p>
        </p:txBody>
      </p:sp>
      <p:sp>
        <p:nvSpPr>
          <p:cNvPr id="4" name="Slide Number Placeholder 3"/>
          <p:cNvSpPr>
            <a:spLocks noGrp="1"/>
          </p:cNvSpPr>
          <p:nvPr>
            <p:ph type="sldNum" sz="quarter" idx="12"/>
          </p:nvPr>
        </p:nvSpPr>
        <p:spPr/>
        <p:txBody>
          <a:bodyPr/>
          <a:lstStyle/>
          <a:p>
            <a:fld id="{BFA19011-D97C-49A9-BF24-08C876881459}" type="slidenum">
              <a:rPr lang="fa-IR" smtClean="0"/>
              <a:t>11</a:t>
            </a:fld>
            <a:endParaRPr lang="fa-IR"/>
          </a:p>
        </p:txBody>
      </p:sp>
      <p:pic>
        <p:nvPicPr>
          <p:cNvPr id="5" name="Content Placeholder 4"/>
          <p:cNvPicPr>
            <a:picLocks noGrp="1" noChangeAspect="1"/>
          </p:cNvPicPr>
          <p:nvPr>
            <p:ph idx="1"/>
          </p:nvPr>
        </p:nvPicPr>
        <p:blipFill>
          <a:blip r:embed="rId4"/>
          <a:stretch>
            <a:fillRect/>
          </a:stretch>
        </p:blipFill>
        <p:spPr>
          <a:xfrm>
            <a:off x="3952954" y="1825625"/>
            <a:ext cx="4286092" cy="435133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440239"/>
      </p:ext>
    </p:extLst>
  </p:cSld>
  <p:clrMapOvr>
    <a:masterClrMapping/>
  </p:clrMapOvr>
  <p:transition spd="slow" advTm="3576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93675"/>
            <a:ext cx="10515600" cy="1325563"/>
          </a:xfrm>
        </p:spPr>
        <p:txBody>
          <a:bodyPr/>
          <a:lstStyle/>
          <a:p>
            <a:r>
              <a:rPr lang="fa-IR" dirty="0" smtClean="0">
                <a:cs typeface="B Nazanin" panose="00000400000000000000" pitchFamily="2" charset="-78"/>
              </a:rPr>
              <a:t>ویسکوزیته یا لزجی </a:t>
            </a:r>
            <a:endParaRPr lang="fa-IR" dirty="0">
              <a:cs typeface="B Nazanin"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519238"/>
                <a:ext cx="11277600" cy="4657725"/>
              </a:xfrm>
            </p:spPr>
            <p:txBody>
              <a:bodyPr>
                <a:normAutofit fontScale="92500" lnSpcReduction="20000"/>
              </a:bodyPr>
              <a:lstStyle/>
              <a:p>
                <a:r>
                  <a:rPr lang="fa-IR" dirty="0" smtClean="0">
                    <a:cs typeface="B Nazanin" panose="00000400000000000000" pitchFamily="2" charset="-78"/>
                  </a:rPr>
                  <a:t> </a:t>
                </a:r>
                <a:r>
                  <a:rPr lang="fa-IR" dirty="0">
                    <a:cs typeface="B Nazanin" panose="00000400000000000000" pitchFamily="2" charset="-78"/>
                  </a:rPr>
                  <a:t>ویسکوزیته یک سیال عبارت است از مقاومت آن سیال در مقابل جاری شدن وبه عبارت دیگر هرگاه در داخل سیال دو سطح خیالی در نظر بگیریم که باهم موازی و به فاصله </a:t>
                </a:r>
                <a:r>
                  <a:rPr lang="en-US" dirty="0">
                    <a:cs typeface="B Nazanin" panose="00000400000000000000" pitchFamily="2" charset="-78"/>
                  </a:rPr>
                  <a:t>d</a:t>
                </a:r>
                <a:r>
                  <a:rPr lang="fa-IR" dirty="0">
                    <a:cs typeface="B Nazanin" panose="00000400000000000000" pitchFamily="2" charset="-78"/>
                  </a:rPr>
                  <a:t> از هم باشند و مساحت هریک </a:t>
                </a:r>
                <a:r>
                  <a:rPr lang="en-US" dirty="0">
                    <a:cs typeface="B Nazanin" panose="00000400000000000000" pitchFamily="2" charset="-78"/>
                  </a:rPr>
                  <a:t>s</a:t>
                </a:r>
                <a:r>
                  <a:rPr lang="fa-IR" dirty="0">
                    <a:cs typeface="B Nazanin" panose="00000400000000000000" pitchFamily="2" charset="-78"/>
                  </a:rPr>
                  <a:t> باشد و یکی نسبت به دیگری با سرعت</a:t>
                </a:r>
                <a:r>
                  <a:rPr lang="en-US" dirty="0">
                    <a:cs typeface="B Nazanin" panose="00000400000000000000" pitchFamily="2" charset="-78"/>
                  </a:rPr>
                  <a:t>v</a:t>
                </a:r>
                <a:r>
                  <a:rPr lang="fa-IR" dirty="0">
                    <a:cs typeface="B Nazanin" panose="00000400000000000000" pitchFamily="2" charset="-78"/>
                  </a:rPr>
                  <a:t> حرکت کند از طرف سطح ثابت نیرویی بابر</a:t>
                </a:r>
                <a:r>
                  <a:rPr lang="en-US" dirty="0">
                    <a:cs typeface="B Nazanin" panose="00000400000000000000" pitchFamily="2" charset="-78"/>
                  </a:rPr>
                  <a:t>f</a:t>
                </a:r>
                <a:r>
                  <a:rPr lang="fa-IR" dirty="0">
                    <a:cs typeface="B Nazanin" panose="00000400000000000000" pitchFamily="2" charset="-78"/>
                  </a:rPr>
                  <a:t> به سطح متحرک اعمال میشود تا از حرکت آن جلوگیری کند </a:t>
                </a:r>
                <a:r>
                  <a:rPr lang="fa-IR" dirty="0" smtClean="0">
                    <a:cs typeface="B Nazanin" panose="00000400000000000000" pitchFamily="2" charset="-78"/>
                  </a:rPr>
                  <a:t>وبرعکس</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ویسکوزیته مایع طبق تعریف عبارت است از </a:t>
                </a:r>
                <a:r>
                  <a:rPr lang="en-US" dirty="0">
                    <a:cs typeface="B Nazanin" panose="00000400000000000000" pitchFamily="2" charset="-78"/>
                  </a:rPr>
                  <a:t>µ</a:t>
                </a:r>
                <a14:m>
                  <m:oMath xmlns:m="http://schemas.openxmlformats.org/officeDocument/2006/math">
                    <m:r>
                      <a:rPr lang="en-US" i="1">
                        <a:latin typeface="Cambria Math" panose="02040503050406030204" pitchFamily="18" charset="0"/>
                        <a:cs typeface="B Nazanin" panose="00000400000000000000" pitchFamily="2" charset="-78"/>
                      </a:rPr>
                      <m:t>=</m:t>
                    </m:r>
                    <m:f>
                      <m:fPr>
                        <m:ctrlPr>
                          <a:rPr lang="en-US" i="1">
                            <a:latin typeface="Cambria Math"/>
                            <a:cs typeface="B Nazanin" panose="00000400000000000000" pitchFamily="2" charset="-78"/>
                          </a:rPr>
                        </m:ctrlPr>
                      </m:fPr>
                      <m:num>
                        <m:r>
                          <a:rPr lang="en-US" i="1">
                            <a:latin typeface="Cambria Math" panose="02040503050406030204" pitchFamily="18" charset="0"/>
                            <a:cs typeface="B Nazanin" panose="00000400000000000000" pitchFamily="2" charset="-78"/>
                          </a:rPr>
                          <m:t>𝐹</m:t>
                        </m:r>
                        <m:r>
                          <a:rPr lang="en-US" i="1">
                            <a:latin typeface="Cambria Math" panose="02040503050406030204" pitchFamily="18" charset="0"/>
                            <a:cs typeface="B Nazanin" panose="00000400000000000000" pitchFamily="2" charset="-78"/>
                          </a:rPr>
                          <m:t> ∗ </m:t>
                        </m:r>
                        <m:r>
                          <a:rPr lang="en-US" i="1">
                            <a:latin typeface="Cambria Math" panose="02040503050406030204" pitchFamily="18" charset="0"/>
                            <a:cs typeface="B Nazanin" panose="00000400000000000000" pitchFamily="2" charset="-78"/>
                          </a:rPr>
                          <m:t>𝑑</m:t>
                        </m:r>
                      </m:num>
                      <m:den>
                        <m:r>
                          <a:rPr lang="en-US" i="1">
                            <a:latin typeface="Cambria Math" panose="02040503050406030204" pitchFamily="18" charset="0"/>
                            <a:cs typeface="B Nazanin" panose="00000400000000000000" pitchFamily="2" charset="-78"/>
                          </a:rPr>
                          <m:t>𝑠</m:t>
                        </m:r>
                        <m:r>
                          <a:rPr lang="en-US" i="1">
                            <a:latin typeface="Cambria Math" panose="02040503050406030204" pitchFamily="18" charset="0"/>
                            <a:cs typeface="B Nazanin" panose="00000400000000000000" pitchFamily="2" charset="-78"/>
                          </a:rPr>
                          <m:t> ∗ </m:t>
                        </m:r>
                        <m:r>
                          <a:rPr lang="en-US" i="1">
                            <a:latin typeface="Cambria Math" panose="02040503050406030204" pitchFamily="18" charset="0"/>
                            <a:cs typeface="B Nazanin" panose="00000400000000000000" pitchFamily="2" charset="-78"/>
                          </a:rPr>
                          <m:t>𝑣</m:t>
                        </m:r>
                        <m:r>
                          <a:rPr lang="en-US" i="1">
                            <a:latin typeface="Cambria Math" panose="02040503050406030204" pitchFamily="18" charset="0"/>
                            <a:cs typeface="B Nazanin" panose="00000400000000000000" pitchFamily="2" charset="-78"/>
                          </a:rPr>
                          <m:t>  </m:t>
                        </m:r>
                      </m:den>
                    </m:f>
                  </m:oMath>
                </a14:m>
                <a:r>
                  <a:rPr lang="en-US" dirty="0">
                    <a:cs typeface="B Nazanin" panose="00000400000000000000" pitchFamily="2" charset="-78"/>
                  </a:rPr>
                  <a:t> </a:t>
                </a:r>
                <a:r>
                  <a:rPr lang="fa-IR" dirty="0">
                    <a:cs typeface="B Nazanin" panose="00000400000000000000" pitchFamily="2" charset="-78"/>
                  </a:rPr>
                  <a:t>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واحد سنجش ویسکوزیته در سیستم </a:t>
                </a:r>
                <a:r>
                  <a:rPr lang="en-US" dirty="0" err="1">
                    <a:cs typeface="B Nazanin" panose="00000400000000000000" pitchFamily="2" charset="-78"/>
                  </a:rPr>
                  <a:t>c.g.s</a:t>
                </a:r>
                <a:r>
                  <a:rPr lang="fa-IR" dirty="0">
                    <a:cs typeface="B Nazanin" panose="00000400000000000000" pitchFamily="2" charset="-78"/>
                  </a:rPr>
                  <a:t> عبارتست از دین بر سانتی متر بر ثانیه که پواز نامیده میشود و چون این واحد خیلی بزرگ است برای ویسکوزیته مایعات از سانتی پواز و میلی پواز و برای گازها از میکروپواز استفاده میشود. ویسکوزیته آب با افزایش دما کاهش می یابد تغییرات مقادیر ویسکوزیته با دما در جدول زیر مشاهده میشود.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fa-IR"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519238"/>
                <a:ext cx="11277600" cy="4657725"/>
              </a:xfrm>
              <a:blipFill rotWithShape="1">
                <a:blip r:embed="rId4"/>
                <a:stretch>
                  <a:fillRect l="-1135" t="-3796" r="-86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FA19011-D97C-49A9-BF24-08C876881459}" type="slidenum">
              <a:rPr lang="fa-IR" smtClean="0"/>
              <a:t>12</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66333"/>
      </p:ext>
    </p:extLst>
  </p:cSld>
  <p:clrMapOvr>
    <a:masterClrMapping/>
  </p:clrMapOvr>
  <p:transition spd="slow" advTm="8605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tretch>
            <a:fillRect/>
          </a:stretch>
        </p:blipFill>
        <p:spPr>
          <a:xfrm>
            <a:off x="2627291" y="553792"/>
            <a:ext cx="6671256" cy="5623171"/>
          </a:xfrm>
          <a:prstGeom prst="rect">
            <a:avLst/>
          </a:prstGeom>
        </p:spPr>
      </p:pic>
      <p:sp>
        <p:nvSpPr>
          <p:cNvPr id="4" name="Slide Number Placeholder 3"/>
          <p:cNvSpPr>
            <a:spLocks noGrp="1"/>
          </p:cNvSpPr>
          <p:nvPr>
            <p:ph type="sldNum" sz="quarter" idx="12"/>
          </p:nvPr>
        </p:nvSpPr>
        <p:spPr/>
        <p:txBody>
          <a:bodyPr/>
          <a:lstStyle/>
          <a:p>
            <a:fld id="{BFA19011-D97C-49A9-BF24-08C876881459}" type="slidenum">
              <a:rPr lang="fa-IR" smtClean="0"/>
              <a:t>13</a:t>
            </a:fld>
            <a:endParaRPr lang="fa-I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6909992"/>
      </p:ext>
    </p:extLst>
  </p:cSld>
  <p:clrMapOvr>
    <a:masterClrMapping/>
  </p:clrMapOvr>
  <p:transition spd="slow" advTm="101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24283"/>
          </a:xfrm>
        </p:spPr>
        <p:txBody>
          <a:bodyPr>
            <a:normAutofit fontScale="90000"/>
          </a:bodyPr>
          <a:lstStyle/>
          <a:p>
            <a:r>
              <a:rPr lang="fa-IR" sz="2700" dirty="0" smtClean="0">
                <a:cs typeface="B Nazanin" panose="00000400000000000000" pitchFamily="2" charset="-78"/>
              </a:rPr>
              <a:t/>
            </a:r>
            <a:br>
              <a:rPr lang="fa-IR" sz="2700" dirty="0" smtClean="0">
                <a:cs typeface="B Nazanin" panose="00000400000000000000" pitchFamily="2" charset="-78"/>
              </a:rPr>
            </a:br>
            <a:r>
              <a:rPr lang="fa-IR" sz="2700" dirty="0">
                <a:cs typeface="B Nazanin" panose="00000400000000000000" pitchFamily="2" charset="-78"/>
              </a:rPr>
              <a:t/>
            </a:r>
            <a:br>
              <a:rPr lang="fa-IR" sz="2700" dirty="0">
                <a:cs typeface="B Nazanin" panose="00000400000000000000" pitchFamily="2" charset="-78"/>
              </a:rPr>
            </a:br>
            <a:r>
              <a:rPr lang="fa-IR" sz="2700" dirty="0" smtClean="0">
                <a:cs typeface="B Nazanin" panose="00000400000000000000" pitchFamily="2" charset="-78"/>
              </a:rPr>
              <a:t>کشش </a:t>
            </a:r>
            <a:r>
              <a:rPr lang="fa-IR" sz="2700" dirty="0">
                <a:cs typeface="B Nazanin" panose="00000400000000000000" pitchFamily="2" charset="-78"/>
              </a:rPr>
              <a:t>سطحي </a:t>
            </a:r>
            <a:r>
              <a:rPr lang="fa-IR" sz="2700" dirty="0" smtClean="0">
                <a:cs typeface="B Nazanin" panose="00000400000000000000" pitchFamily="2" charset="-78"/>
              </a:rPr>
              <a:t>بعلت وجود </a:t>
            </a:r>
            <a:r>
              <a:rPr lang="fa-IR" sz="2700" dirty="0">
                <a:cs typeface="B Nazanin" panose="00000400000000000000" pitchFamily="2" charset="-78"/>
              </a:rPr>
              <a:t>عدم تقارن بین نیروهای وارد بر مولکول های موجود در </a:t>
            </a:r>
            <a:r>
              <a:rPr lang="fa-IR" sz="2700" dirty="0" smtClean="0">
                <a:cs typeface="B Nazanin" panose="00000400000000000000" pitchFamily="2" charset="-78"/>
              </a:rPr>
              <a:t>سطح است. </a:t>
            </a:r>
            <a:r>
              <a:rPr lang="fa-IR" sz="2700" dirty="0">
                <a:cs typeface="B Nazanin" panose="00000400000000000000" pitchFamily="2" charset="-78"/>
              </a:rPr>
              <a:t>این </a:t>
            </a:r>
            <a:r>
              <a:rPr lang="fa-IR" sz="2700" dirty="0" smtClean="0">
                <a:cs typeface="B Nazanin" panose="00000400000000000000" pitchFamily="2" charset="-78"/>
              </a:rPr>
              <a:t>پدیده </a:t>
            </a:r>
            <a:r>
              <a:rPr lang="fa-IR" sz="2700" dirty="0">
                <a:cs typeface="B Nazanin" panose="00000400000000000000" pitchFamily="2" charset="-78"/>
              </a:rPr>
              <a:t>که در جهت موازی با سطح مرزی عمل میکند و می خواهد آن سطح را به کمترین مقدار  برساند. بالا بودن کشش </a:t>
            </a:r>
            <a:r>
              <a:rPr lang="fa-IR" sz="2700" dirty="0" smtClean="0">
                <a:cs typeface="B Nazanin" panose="00000400000000000000" pitchFamily="2" charset="-78"/>
              </a:rPr>
              <a:t>سطحی </a:t>
            </a:r>
            <a:r>
              <a:rPr lang="fa-IR" sz="2700" dirty="0">
                <a:cs typeface="B Nazanin" panose="00000400000000000000" pitchFamily="2" charset="-78"/>
              </a:rPr>
              <a:t>آب سبب تشکیل قطرات آب و چسبیدن آن به دیواره های عمودی ظروف و نیز حرکت آب و شیره پرورده در گیاهان از ریشه تا برگ است. </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r>
              <a:rPr lang="en-US" dirty="0" smtClean="0">
                <a:cs typeface="B Nazanin" panose="00000400000000000000" pitchFamily="2" charset="-78"/>
              </a:rPr>
              <a:t>Surface tension</a:t>
            </a:r>
            <a:endParaRPr lang="fa-IR" dirty="0">
              <a:cs typeface="B Nazanin" panose="00000400000000000000" pitchFamily="2" charset="-78"/>
            </a:endParaRPr>
          </a:p>
        </p:txBody>
      </p:sp>
      <p:pic>
        <p:nvPicPr>
          <p:cNvPr id="4" name="Content Placeholder 3"/>
          <p:cNvPicPr>
            <a:picLocks noGrp="1" noChangeAspect="1"/>
          </p:cNvPicPr>
          <p:nvPr>
            <p:ph idx="1"/>
          </p:nvPr>
        </p:nvPicPr>
        <p:blipFill>
          <a:blip r:embed="rId4"/>
          <a:stretch>
            <a:fillRect/>
          </a:stretch>
        </p:blipFill>
        <p:spPr>
          <a:xfrm>
            <a:off x="2072791" y="2640169"/>
            <a:ext cx="8123691" cy="3496194"/>
          </a:xfrm>
          <a:prstGeom prst="rect">
            <a:avLst/>
          </a:prstGeom>
        </p:spPr>
      </p:pic>
      <p:pic>
        <p:nvPicPr>
          <p:cNvPr id="5" name="Picture 4"/>
          <p:cNvPicPr>
            <a:picLocks noChangeAspect="1"/>
          </p:cNvPicPr>
          <p:nvPr/>
        </p:nvPicPr>
        <p:blipFill>
          <a:blip r:embed="rId5"/>
          <a:stretch>
            <a:fillRect/>
          </a:stretch>
        </p:blipFill>
        <p:spPr>
          <a:xfrm>
            <a:off x="1104171" y="3020224"/>
            <a:ext cx="4419983" cy="2981202"/>
          </a:xfrm>
          <a:prstGeom prst="rect">
            <a:avLst/>
          </a:prstGeom>
        </p:spPr>
      </p:pic>
      <p:pic>
        <p:nvPicPr>
          <p:cNvPr id="6" name="Picture 5"/>
          <p:cNvPicPr>
            <a:picLocks noChangeAspect="1"/>
          </p:cNvPicPr>
          <p:nvPr/>
        </p:nvPicPr>
        <p:blipFill>
          <a:blip r:embed="rId6"/>
          <a:stretch>
            <a:fillRect/>
          </a:stretch>
        </p:blipFill>
        <p:spPr>
          <a:xfrm>
            <a:off x="5524154" y="3319767"/>
            <a:ext cx="4840644" cy="2816596"/>
          </a:xfrm>
          <a:prstGeom prst="rect">
            <a:avLst/>
          </a:prstGeom>
        </p:spPr>
      </p:pic>
      <p:sp>
        <p:nvSpPr>
          <p:cNvPr id="3" name="Slide Number Placeholder 2"/>
          <p:cNvSpPr>
            <a:spLocks noGrp="1"/>
          </p:cNvSpPr>
          <p:nvPr>
            <p:ph type="sldNum" sz="quarter" idx="12"/>
          </p:nvPr>
        </p:nvSpPr>
        <p:spPr/>
        <p:txBody>
          <a:bodyPr/>
          <a:lstStyle/>
          <a:p>
            <a:fld id="{BFA19011-D97C-49A9-BF24-08C876881459}" type="slidenum">
              <a:rPr lang="fa-IR" smtClean="0"/>
              <a:t>14</a:t>
            </a:fld>
            <a:endParaRPr lang="fa-I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2636021"/>
      </p:ext>
    </p:extLst>
  </p:cSld>
  <p:clrMapOvr>
    <a:masterClrMapping/>
  </p:clrMapOvr>
  <p:transition spd="slow" advTm="666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anose="00000400000000000000" pitchFamily="2" charset="-78"/>
              </a:rPr>
              <a:t>عوامل مؤثر بر كشش سطحي</a:t>
            </a:r>
          </a:p>
        </p:txBody>
      </p:sp>
      <p:pic>
        <p:nvPicPr>
          <p:cNvPr id="4" name="Content Placeholder 3"/>
          <p:cNvPicPr>
            <a:picLocks noGrp="1" noChangeAspect="1"/>
          </p:cNvPicPr>
          <p:nvPr>
            <p:ph idx="1"/>
          </p:nvPr>
        </p:nvPicPr>
        <p:blipFill>
          <a:blip r:embed="rId4"/>
          <a:stretch>
            <a:fillRect/>
          </a:stretch>
        </p:blipFill>
        <p:spPr>
          <a:xfrm>
            <a:off x="2034154" y="1825625"/>
            <a:ext cx="9505316" cy="4351338"/>
          </a:xfrm>
          <a:prstGeom prst="rect">
            <a:avLst/>
          </a:prstGeom>
        </p:spPr>
      </p:pic>
      <p:pic>
        <p:nvPicPr>
          <p:cNvPr id="5" name="Picture 4"/>
          <p:cNvPicPr>
            <a:picLocks noChangeAspect="1"/>
          </p:cNvPicPr>
          <p:nvPr/>
        </p:nvPicPr>
        <p:blipFill>
          <a:blip r:embed="rId5"/>
          <a:stretch>
            <a:fillRect/>
          </a:stretch>
        </p:blipFill>
        <p:spPr>
          <a:xfrm>
            <a:off x="1724788" y="860612"/>
            <a:ext cx="4371211" cy="2895851"/>
          </a:xfrm>
          <a:prstGeom prst="rect">
            <a:avLst/>
          </a:prstGeom>
        </p:spPr>
      </p:pic>
      <p:pic>
        <p:nvPicPr>
          <p:cNvPr id="6" name="Picture 5"/>
          <p:cNvPicPr>
            <a:picLocks noChangeAspect="1"/>
          </p:cNvPicPr>
          <p:nvPr/>
        </p:nvPicPr>
        <p:blipFill>
          <a:blip r:embed="rId6"/>
          <a:stretch>
            <a:fillRect/>
          </a:stretch>
        </p:blipFill>
        <p:spPr>
          <a:xfrm>
            <a:off x="1813187" y="3893380"/>
            <a:ext cx="4194412" cy="2444708"/>
          </a:xfrm>
          <a:prstGeom prst="rect">
            <a:avLst/>
          </a:prstGeom>
        </p:spPr>
      </p:pic>
      <p:sp>
        <p:nvSpPr>
          <p:cNvPr id="3" name="Slide Number Placeholder 2"/>
          <p:cNvSpPr>
            <a:spLocks noGrp="1"/>
          </p:cNvSpPr>
          <p:nvPr>
            <p:ph type="sldNum" sz="quarter" idx="12"/>
          </p:nvPr>
        </p:nvSpPr>
        <p:spPr/>
        <p:txBody>
          <a:bodyPr/>
          <a:lstStyle/>
          <a:p>
            <a:fld id="{BFA19011-D97C-49A9-BF24-08C876881459}" type="slidenum">
              <a:rPr lang="fa-IR" smtClean="0"/>
              <a:t>15</a:t>
            </a:fld>
            <a:endParaRPr lang="fa-I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3203085"/>
      </p:ext>
    </p:extLst>
  </p:cSld>
  <p:clrMapOvr>
    <a:masterClrMapping/>
  </p:clrMapOvr>
  <p:transition spd="slow" advTm="5200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قابلیت هدایت الکتریکی</a:t>
            </a:r>
            <a:r>
              <a:rPr lang="fy-NL" dirty="0" smtClean="0"/>
              <a:t>electrical conductivity (EC)</a:t>
            </a:r>
            <a:endParaRPr lang="en-US" dirty="0"/>
          </a:p>
        </p:txBody>
      </p:sp>
      <p:sp>
        <p:nvSpPr>
          <p:cNvPr id="3" name="Content Placeholder 2"/>
          <p:cNvSpPr>
            <a:spLocks noGrp="1"/>
          </p:cNvSpPr>
          <p:nvPr>
            <p:ph idx="1"/>
          </p:nvPr>
        </p:nvSpPr>
        <p:spPr/>
        <p:txBody>
          <a:bodyPr/>
          <a:lstStyle/>
          <a:p>
            <a:r>
              <a:rPr lang="fa-IR" dirty="0">
                <a:cs typeface="B Nazanin" panose="00000400000000000000" pitchFamily="2" charset="-78"/>
              </a:rPr>
              <a:t>آب خالص که فاقد املاح و گازهای محلول باشد عملا هادی الکتریسیته نیست و مقاومت آن بسیار زیاد است. محاسبه نشان میدهد که مقاومت الکتریکی ستونی از </a:t>
            </a:r>
            <a:r>
              <a:rPr lang="fa-IR" dirty="0" smtClean="0">
                <a:cs typeface="B Nazanin" panose="00000400000000000000" pitchFamily="2" charset="-78"/>
              </a:rPr>
              <a:t>آب </a:t>
            </a:r>
            <a:r>
              <a:rPr lang="fa-IR" dirty="0">
                <a:cs typeface="B Nazanin" panose="00000400000000000000" pitchFamily="2" charset="-78"/>
              </a:rPr>
              <a:t>به ارتفاع یک متر در صفر درجه سانتی گراد برابر مقاومت الکتریکی ستون مسی با همان سطح مقطع است که چهارصد هزار به دور کره زمین پیچیده شود </a:t>
            </a:r>
            <a:r>
              <a:rPr lang="fa-IR" dirty="0" smtClean="0">
                <a:cs typeface="B Nazanin" panose="00000400000000000000" pitchFamily="2" charset="-78"/>
              </a:rPr>
              <a:t>.ولی </a:t>
            </a:r>
            <a:r>
              <a:rPr lang="fa-IR" dirty="0">
                <a:cs typeface="B Nazanin" panose="00000400000000000000" pitchFamily="2" charset="-78"/>
              </a:rPr>
              <a:t>حل شدن گازها و به خصوص املاح مقاومت الکتریکی آب را کم می </a:t>
            </a:r>
            <a:r>
              <a:rPr lang="fa-IR" dirty="0" smtClean="0">
                <a:cs typeface="B Nazanin" panose="00000400000000000000" pitchFamily="2" charset="-78"/>
              </a:rPr>
              <a:t>کند.</a:t>
            </a:r>
          </a:p>
          <a:p>
            <a:pPr marL="45720" indent="0">
              <a:buNone/>
            </a:pPr>
            <a:r>
              <a:rPr lang="fa-IR" sz="2000" b="1" dirty="0"/>
              <a:t>واحد های اندازه گیری هدایت الکتریکی آب:</a:t>
            </a:r>
          </a:p>
          <a:p>
            <a:pPr marL="45720" indent="0">
              <a:buNone/>
            </a:pPr>
            <a:r>
              <a:rPr lang="fa-IR" dirty="0"/>
              <a:t>موس بر سانتیمتر </a:t>
            </a:r>
          </a:p>
          <a:p>
            <a:pPr marL="45720" indent="0">
              <a:buNone/>
            </a:pPr>
            <a:r>
              <a:rPr lang="fa-IR" dirty="0"/>
              <a:t>میلی موس بر سانتیمتر</a:t>
            </a:r>
          </a:p>
          <a:p>
            <a:pPr marL="45720" indent="0">
              <a:buNone/>
            </a:pPr>
            <a:r>
              <a:rPr lang="fa-IR"/>
              <a:t>میکرو موس بر سانتیمتر</a:t>
            </a:r>
          </a:p>
          <a:p>
            <a:endParaRPr lang="en-US" dirty="0"/>
          </a:p>
        </p:txBody>
      </p:sp>
      <p:sp>
        <p:nvSpPr>
          <p:cNvPr id="4" name="Slide Number Placeholder 3"/>
          <p:cNvSpPr>
            <a:spLocks noGrp="1"/>
          </p:cNvSpPr>
          <p:nvPr>
            <p:ph type="sldNum" sz="quarter" idx="12"/>
          </p:nvPr>
        </p:nvSpPr>
        <p:spPr/>
        <p:txBody>
          <a:bodyPr/>
          <a:lstStyle/>
          <a:p>
            <a:fld id="{BFA19011-D97C-49A9-BF24-08C876881459}" type="slidenum">
              <a:rPr lang="fa-IR" smtClean="0"/>
              <a:t>16</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5306320"/>
      </p:ext>
    </p:extLst>
  </p:cSld>
  <p:clrMapOvr>
    <a:masterClrMapping/>
  </p:clrMapOvr>
  <p:transition spd="slow" advTm="852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y-NL" dirty="0" smtClean="0"/>
              <a:t>DIELECTRIC CONSTANT</a:t>
            </a:r>
            <a:endParaRPr lang="en-US" dirty="0"/>
          </a:p>
        </p:txBody>
      </p:sp>
      <p:sp>
        <p:nvSpPr>
          <p:cNvPr id="3" name="Content Placeholder 2"/>
          <p:cNvSpPr>
            <a:spLocks noGrp="1"/>
          </p:cNvSpPr>
          <p:nvPr>
            <p:ph idx="1"/>
          </p:nvPr>
        </p:nvSpPr>
        <p:spPr/>
        <p:txBody>
          <a:bodyPr/>
          <a:lstStyle/>
          <a:p>
            <a:pPr marL="45720" indent="0">
              <a:buNone/>
            </a:pPr>
            <a:r>
              <a:rPr lang="fa-IR" b="1" dirty="0" smtClean="0"/>
              <a:t>ثابت دی الکتریک آب:</a:t>
            </a:r>
            <a:endParaRPr lang="fa-IR" b="1" dirty="0"/>
          </a:p>
          <a:p>
            <a:pPr marL="45720" indent="0">
              <a:buNone/>
            </a:pPr>
            <a:endParaRPr lang="fa-IR" b="1" dirty="0"/>
          </a:p>
          <a:p>
            <a:pPr marL="45720" indent="0">
              <a:buNone/>
            </a:pPr>
            <a:r>
              <a:rPr lang="fa-IR" dirty="0"/>
              <a:t>ثابت دی الکتریک آب بسیار بالا است و باعث کم شدن جاذبه الکتروستاتیک بین یونهای مثبت و منفی املاح و در نتیجه حل شدن آنها میگردد. که با زیاد شدن حرارت مقدار آن کاهش می یابد</a:t>
            </a:r>
            <a:r>
              <a:rPr lang="fa-IR" dirty="0" smtClean="0"/>
              <a:t>.</a:t>
            </a:r>
            <a:endParaRPr lang="fy-NL" dirty="0" smtClean="0"/>
          </a:p>
          <a:p>
            <a:pPr marL="45720" indent="0">
              <a:buNone/>
            </a:pPr>
            <a:r>
              <a:rPr lang="fa-IR" dirty="0" smtClean="0"/>
              <a:t>ثابت دی الکتریک آب از سایر حلالهای مثل اتانول و حتی هوا بیشتر است.</a:t>
            </a:r>
          </a:p>
          <a:p>
            <a:pPr marL="45720" indent="0">
              <a:buNone/>
            </a:pPr>
            <a:r>
              <a:rPr lang="fa-IR" smtClean="0"/>
              <a:t>علت حل شدن نمک در آب و حل نشدن آن در هوا همین است.</a:t>
            </a:r>
            <a:endParaRPr lang="en-US" dirty="0"/>
          </a:p>
          <a:p>
            <a:endParaRPr lang="en-US" dirty="0"/>
          </a:p>
        </p:txBody>
      </p:sp>
      <p:sp>
        <p:nvSpPr>
          <p:cNvPr id="4" name="Slide Number Placeholder 3"/>
          <p:cNvSpPr>
            <a:spLocks noGrp="1"/>
          </p:cNvSpPr>
          <p:nvPr>
            <p:ph type="sldNum" sz="quarter" idx="12"/>
          </p:nvPr>
        </p:nvSpPr>
        <p:spPr/>
        <p:txBody>
          <a:bodyPr/>
          <a:lstStyle/>
          <a:p>
            <a:fld id="{BFA19011-D97C-49A9-BF24-08C876881459}" type="slidenum">
              <a:rPr lang="fa-IR" smtClean="0"/>
              <a:t>17</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1432509"/>
      </p:ext>
    </p:extLst>
  </p:cSld>
  <p:clrMapOvr>
    <a:masterClrMapping/>
  </p:clrMapOvr>
  <p:transition spd="slow" advTm="5794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0" y="457200"/>
            <a:ext cx="10160000" cy="1783080"/>
          </a:xfrm>
          <a:prstGeom prst="rect">
            <a:avLst/>
          </a:prstGeom>
        </p:spPr>
        <p:txBody>
          <a:bodyPr/>
          <a:lstStyle/>
          <a:p>
            <a:pPr marL="45720" indent="0" algn="r">
              <a:buNone/>
            </a:pPr>
            <a:r>
              <a:rPr lang="fa-IR" b="1" dirty="0" smtClean="0"/>
              <a:t>گرمای نهان تبخیر و ذوب:</a:t>
            </a:r>
          </a:p>
          <a:p>
            <a:pPr marL="45720" indent="0" algn="r">
              <a:buNone/>
            </a:pPr>
            <a:r>
              <a:rPr lang="fa-IR" sz="2000" dirty="0" smtClean="0"/>
              <a:t>گرمایی است که آب هنگام تبدیل از حالتی به حالت دیگر از دست داده یا جذب میکند</a:t>
            </a:r>
            <a:r>
              <a:rPr lang="fa-IR" b="1" dirty="0" smtClean="0"/>
              <a: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1"/>
            <a:ext cx="73152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055" y="4039899"/>
            <a:ext cx="73152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600200"/>
            <a:ext cx="3860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8429930"/>
      </p:ext>
    </p:extLst>
  </p:cSld>
  <p:clrMapOvr>
    <a:masterClrMapping/>
  </p:clrMapOvr>
  <p:transition spd="slow" advTm="6983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fa-IR" dirty="0" smtClean="0"/>
              <a:t> </a:t>
            </a:r>
            <a:endParaRPr lang="en-US" dirty="0"/>
          </a:p>
        </p:txBody>
      </p:sp>
      <p:sp>
        <p:nvSpPr>
          <p:cNvPr id="3" name="Content Placeholder 2"/>
          <p:cNvSpPr>
            <a:spLocks noGrp="1"/>
          </p:cNvSpPr>
          <p:nvPr>
            <p:ph sz="quarter" idx="4294967295"/>
          </p:nvPr>
        </p:nvSpPr>
        <p:spPr>
          <a:xfrm>
            <a:off x="2844800" y="457200"/>
            <a:ext cx="8534400" cy="3474720"/>
          </a:xfrm>
          <a:prstGeom prst="rect">
            <a:avLst/>
          </a:prstGeom>
        </p:spPr>
        <p:txBody>
          <a:bodyPr>
            <a:normAutofit/>
          </a:bodyPr>
          <a:lstStyle/>
          <a:p>
            <a:pPr marL="45720" indent="0" algn="r">
              <a:buNone/>
            </a:pPr>
            <a:r>
              <a:rPr lang="fa-IR" sz="2800" b="1" dirty="0" smtClean="0"/>
              <a:t>فشار بخار:</a:t>
            </a:r>
          </a:p>
          <a:p>
            <a:pPr marL="45720" indent="0">
              <a:buNone/>
            </a:pPr>
            <a:r>
              <a:rPr lang="fa-IR" sz="2400" dirty="0" smtClean="0">
                <a:cs typeface="B Nazanin" panose="00000400000000000000" pitchFamily="2" charset="-78"/>
              </a:rPr>
              <a:t>به سهمی از فشار کلی در بالای سطح مایع که توسط مولکول های بخار مایع تامین میشود فشار بخار مایع گفته میشود.</a:t>
            </a:r>
            <a:r>
              <a:rPr lang="fa-IR" sz="2400" dirty="0">
                <a:cs typeface="B Nazanin" panose="00000400000000000000" pitchFamily="2" charset="-78"/>
              </a:rPr>
              <a:t> بخاری که در درجه حرارت معین با مایع در حال تعادل است </a:t>
            </a:r>
            <a:r>
              <a:rPr lang="fa-IR" sz="2400" dirty="0" smtClean="0">
                <a:cs typeface="B Nazanin" panose="00000400000000000000" pitchFamily="2" charset="-78"/>
              </a:rPr>
              <a:t>اصطلاحا بخار </a:t>
            </a:r>
            <a:r>
              <a:rPr lang="fa-IR" sz="2400" dirty="0">
                <a:cs typeface="B Nazanin" panose="00000400000000000000" pitchFamily="2" charset="-78"/>
              </a:rPr>
              <a:t>اشباع شده نام دارد. چنین بخاری با مختصرکاهش حرارت یا ازدیاد فشار شروع به میعان می کند و به اصطلاح مه تشکیل می شود و برعکس . </a:t>
            </a:r>
            <a:endParaRPr lang="en-US" sz="24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820698"/>
            <a:ext cx="7620000" cy="373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0660774"/>
      </p:ext>
    </p:extLst>
  </p:cSld>
  <p:clrMapOvr>
    <a:masterClrMapping/>
  </p:clrMapOvr>
  <p:transition spd="slow" advTm="3707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34851"/>
            <a:ext cx="11149361" cy="6645812"/>
          </a:xfrm>
        </p:spPr>
        <p:txBody>
          <a:bodyPr>
            <a:normAutofit fontScale="90000"/>
          </a:bodyPr>
          <a:lstStyle/>
          <a:p>
            <a:pPr algn="ctr"/>
            <a:r>
              <a:rPr lang="fa-IR" b="1" dirty="0" smtClean="0">
                <a:effectLst>
                  <a:outerShdw blurRad="38100" dist="38100" dir="2700000" algn="tl">
                    <a:srgbClr val="000000">
                      <a:alpha val="43137"/>
                    </a:srgbClr>
                  </a:outerShdw>
                </a:effectLst>
                <a:cs typeface="B Davat" panose="00000400000000000000" pitchFamily="2" charset="-78"/>
              </a:rPr>
              <a:t>بنام خدا</a:t>
            </a:r>
            <a:br>
              <a:rPr lang="fa-IR" b="1" dirty="0" smtClean="0">
                <a:effectLst>
                  <a:outerShdw blurRad="38100" dist="38100" dir="2700000" algn="tl">
                    <a:srgbClr val="000000">
                      <a:alpha val="43137"/>
                    </a:srgbClr>
                  </a:outerShdw>
                </a:effectLst>
                <a:cs typeface="B Davat" panose="00000400000000000000" pitchFamily="2" charset="-78"/>
              </a:rPr>
            </a:br>
            <a:r>
              <a:rPr lang="fa-IR" b="1" dirty="0">
                <a:effectLst>
                  <a:outerShdw blurRad="38100" dist="38100" dir="2700000" algn="tl">
                    <a:srgbClr val="000000">
                      <a:alpha val="43137"/>
                    </a:srgbClr>
                  </a:outerShdw>
                </a:effectLst>
                <a:cs typeface="B Davat" panose="00000400000000000000" pitchFamily="2" charset="-78"/>
              </a:rPr>
              <a:t/>
            </a:r>
            <a:br>
              <a:rPr lang="fa-IR" b="1" dirty="0">
                <a:effectLst>
                  <a:outerShdw blurRad="38100" dist="38100" dir="2700000" algn="tl">
                    <a:srgbClr val="000000">
                      <a:alpha val="43137"/>
                    </a:srgbClr>
                  </a:outerShdw>
                </a:effectLst>
                <a:cs typeface="B Davat" panose="00000400000000000000" pitchFamily="2" charset="-78"/>
              </a:rPr>
            </a:br>
            <a:r>
              <a:rPr lang="fa-IR" b="1" dirty="0" smtClean="0">
                <a:effectLst>
                  <a:outerShdw blurRad="38100" dist="38100" dir="2700000" algn="tl">
                    <a:srgbClr val="000000">
                      <a:alpha val="43137"/>
                    </a:srgbClr>
                  </a:outerShdw>
                </a:effectLst>
                <a:cs typeface="B Davat" panose="00000400000000000000" pitchFamily="2" charset="-78"/>
              </a:rPr>
              <a:t>عنوان:</a:t>
            </a:r>
            <a:r>
              <a:rPr lang="fa-IR" dirty="0" smtClean="0">
                <a:cs typeface="B Davat" panose="00000400000000000000" pitchFamily="2" charset="-78"/>
              </a:rPr>
              <a:t/>
            </a:r>
            <a:br>
              <a:rPr lang="fa-IR" dirty="0" smtClean="0">
                <a:cs typeface="B Davat" panose="00000400000000000000" pitchFamily="2" charset="-78"/>
              </a:rPr>
            </a:br>
            <a:r>
              <a:rPr lang="fa-IR" sz="3100" dirty="0" smtClean="0">
                <a:cs typeface="B Davat" panose="00000400000000000000" pitchFamily="2" charset="-78"/>
              </a:rPr>
              <a:t>خواص فیزیکی </a:t>
            </a:r>
            <a:br>
              <a:rPr lang="fa-IR" sz="3100" dirty="0" smtClean="0">
                <a:cs typeface="B Davat" panose="00000400000000000000" pitchFamily="2" charset="-78"/>
              </a:rPr>
            </a:br>
            <a:r>
              <a:rPr lang="fa-IR" sz="3200" dirty="0" smtClean="0">
                <a:cs typeface="B Davat" panose="00000400000000000000" pitchFamily="2" charset="-78"/>
              </a:rPr>
              <a:t/>
            </a:r>
            <a:br>
              <a:rPr lang="fa-IR" sz="3200" dirty="0" smtClean="0">
                <a:cs typeface="B Davat" panose="00000400000000000000" pitchFamily="2" charset="-78"/>
              </a:rPr>
            </a:br>
            <a:r>
              <a:rPr lang="fa-IR" sz="3200" dirty="0" smtClean="0">
                <a:cs typeface="B Davat" panose="00000400000000000000" pitchFamily="2" charset="-78"/>
              </a:rPr>
              <a:t/>
            </a:r>
            <a:br>
              <a:rPr lang="fa-IR" sz="3200" dirty="0" smtClean="0">
                <a:cs typeface="B Davat" panose="00000400000000000000" pitchFamily="2" charset="-78"/>
              </a:rPr>
            </a:br>
            <a:r>
              <a:rPr lang="fa-IR" b="1" dirty="0" smtClean="0">
                <a:effectLst>
                  <a:outerShdw blurRad="38100" dist="38100" dir="2700000" algn="tl">
                    <a:srgbClr val="000000">
                      <a:alpha val="43137"/>
                    </a:srgbClr>
                  </a:outerShdw>
                </a:effectLst>
                <a:cs typeface="B Davat" panose="00000400000000000000" pitchFamily="2" charset="-78"/>
              </a:rPr>
              <a:t>نام درس:</a:t>
            </a:r>
            <a:br>
              <a:rPr lang="fa-IR" b="1" dirty="0" smtClean="0">
                <a:effectLst>
                  <a:outerShdw blurRad="38100" dist="38100" dir="2700000" algn="tl">
                    <a:srgbClr val="000000">
                      <a:alpha val="43137"/>
                    </a:srgbClr>
                  </a:outerShdw>
                </a:effectLst>
                <a:cs typeface="B Davat" panose="00000400000000000000" pitchFamily="2" charset="-78"/>
              </a:rPr>
            </a:br>
            <a:r>
              <a:rPr lang="fa-IR" sz="3200" dirty="0" smtClean="0">
                <a:cs typeface="B Davat" panose="00000400000000000000" pitchFamily="2" charset="-78"/>
              </a:rPr>
              <a:t>تصفیه آب و فاضلاب</a:t>
            </a:r>
            <a:br>
              <a:rPr lang="fa-IR" sz="3200" dirty="0" smtClean="0">
                <a:cs typeface="B Davat" panose="00000400000000000000" pitchFamily="2" charset="-78"/>
              </a:rPr>
            </a:br>
            <a:r>
              <a:rPr lang="fa-IR" dirty="0" smtClean="0">
                <a:cs typeface="B Davat" panose="00000400000000000000" pitchFamily="2" charset="-78"/>
              </a:rPr>
              <a:t/>
            </a:r>
            <a:br>
              <a:rPr lang="fa-IR" dirty="0" smtClean="0">
                <a:cs typeface="B Davat" panose="00000400000000000000" pitchFamily="2" charset="-78"/>
              </a:rPr>
            </a:br>
            <a:r>
              <a:rPr lang="fa-IR" dirty="0" smtClean="0">
                <a:cs typeface="B Davat" panose="00000400000000000000" pitchFamily="2" charset="-78"/>
              </a:rPr>
              <a:t/>
            </a:r>
            <a:br>
              <a:rPr lang="fa-IR" dirty="0" smtClean="0">
                <a:cs typeface="B Davat" panose="00000400000000000000" pitchFamily="2" charset="-78"/>
              </a:rPr>
            </a:br>
            <a:r>
              <a:rPr lang="fa-IR" dirty="0" smtClean="0">
                <a:cs typeface="B Davat" panose="00000400000000000000" pitchFamily="2" charset="-78"/>
              </a:rPr>
              <a:t>مدرس:</a:t>
            </a:r>
            <a:r>
              <a:rPr lang="fa-IR" sz="3600" dirty="0" smtClean="0">
                <a:cs typeface="B Davat" panose="00000400000000000000" pitchFamily="2" charset="-78"/>
              </a:rPr>
              <a:t>پریسا قهرمانی</a:t>
            </a:r>
            <a:br>
              <a:rPr lang="fa-IR" sz="3600" dirty="0" smtClean="0">
                <a:cs typeface="B Davat" panose="00000400000000000000" pitchFamily="2" charset="-78"/>
              </a:rPr>
            </a:br>
            <a:r>
              <a:rPr lang="fa-IR" dirty="0" smtClean="0">
                <a:cs typeface="B Davat" panose="00000400000000000000" pitchFamily="2" charset="-78"/>
              </a:rPr>
              <a:t> </a:t>
            </a:r>
            <a:br>
              <a:rPr lang="fa-IR" dirty="0" smtClean="0">
                <a:cs typeface="B Davat" panose="00000400000000000000" pitchFamily="2" charset="-78"/>
              </a:rPr>
            </a:br>
            <a:r>
              <a:rPr lang="fa-IR" sz="2700" dirty="0" smtClean="0">
                <a:cs typeface="B Davat" panose="00000400000000000000" pitchFamily="2" charset="-78"/>
              </a:rPr>
              <a:t>سال تحصیلی99-98</a:t>
            </a:r>
            <a:r>
              <a:rPr lang="fa-IR" dirty="0" smtClean="0">
                <a:cs typeface="B Davat" panose="00000400000000000000" pitchFamily="2" charset="-78"/>
              </a:rPr>
              <a:t/>
            </a:r>
            <a:br>
              <a:rPr lang="fa-IR" dirty="0" smtClean="0">
                <a:cs typeface="B Davat" panose="00000400000000000000" pitchFamily="2" charset="-78"/>
              </a:rPr>
            </a:br>
            <a:endParaRPr lang="fa-IR" dirty="0">
              <a:cs typeface="B Davat" panose="00000400000000000000" pitchFamily="2" charset="-78"/>
            </a:endParaRPr>
          </a:p>
        </p:txBody>
      </p:sp>
      <p:sp>
        <p:nvSpPr>
          <p:cNvPr id="3" name="Slide Number Placeholder 2"/>
          <p:cNvSpPr>
            <a:spLocks noGrp="1"/>
          </p:cNvSpPr>
          <p:nvPr>
            <p:ph type="sldNum" sz="quarter" idx="12"/>
          </p:nvPr>
        </p:nvSpPr>
        <p:spPr/>
        <p:txBody>
          <a:bodyPr/>
          <a:lstStyle/>
          <a:p>
            <a:fld id="{BFA19011-D97C-49A9-BF24-08C876881459}" type="slidenum">
              <a:rPr lang="fa-IR" smtClean="0"/>
              <a:t>2</a:t>
            </a:fld>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4184204"/>
      </p:ext>
    </p:extLst>
  </p:cSld>
  <p:clrMapOvr>
    <a:masterClrMapping/>
  </p:clrMapOvr>
  <p:transition spd="slow" advTm="132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149600" y="304800"/>
            <a:ext cx="8534400" cy="3474720"/>
          </a:xfrm>
          <a:prstGeom prst="rect">
            <a:avLst/>
          </a:prstGeom>
        </p:spPr>
        <p:txBody>
          <a:bodyPr/>
          <a:lstStyle/>
          <a:p>
            <a:pPr marL="45720" indent="0" algn="r">
              <a:buNone/>
            </a:pPr>
            <a:r>
              <a:rPr lang="fa-IR" b="1" dirty="0" smtClean="0"/>
              <a:t>چارت فشاربخار در دماهای مختلف:</a:t>
            </a:r>
            <a:endParaRPr lang="en-US" b="1"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7924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9435904"/>
      </p:ext>
    </p:extLst>
  </p:cSld>
  <p:clrMapOvr>
    <a:masterClrMapping/>
  </p:clrMapOvr>
  <p:transition spd="slow" advTm="425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عناوین جلسه بعدی</a:t>
            </a:r>
            <a:endParaRPr lang="en-US" dirty="0"/>
          </a:p>
        </p:txBody>
      </p:sp>
      <p:sp>
        <p:nvSpPr>
          <p:cNvPr id="3" name="Content Placeholder 2"/>
          <p:cNvSpPr>
            <a:spLocks noGrp="1"/>
          </p:cNvSpPr>
          <p:nvPr>
            <p:ph idx="1"/>
          </p:nvPr>
        </p:nvSpPr>
        <p:spPr/>
        <p:txBody>
          <a:bodyPr/>
          <a:lstStyle/>
          <a:p>
            <a:r>
              <a:rPr lang="fa-IR" dirty="0" smtClean="0"/>
              <a:t>خواص شیمیایی آب:</a:t>
            </a:r>
          </a:p>
          <a:p>
            <a:r>
              <a:rPr lang="fa-IR" dirty="0" smtClean="0"/>
              <a:t>حلالیت</a:t>
            </a:r>
          </a:p>
          <a:p>
            <a:r>
              <a:rPr lang="fa-IR" dirty="0" smtClean="0"/>
              <a:t>سختی</a:t>
            </a:r>
          </a:p>
          <a:p>
            <a:r>
              <a:rPr lang="fa-IR" dirty="0" smtClean="0"/>
              <a:t>قلیاییت</a:t>
            </a:r>
          </a:p>
          <a:p>
            <a:r>
              <a:rPr lang="fa-IR" dirty="0" smtClean="0"/>
              <a:t>مواد محلول</a:t>
            </a:r>
          </a:p>
          <a:p>
            <a:r>
              <a:rPr lang="fa-IR" dirty="0" smtClean="0"/>
              <a:t>اکسیژن محلول</a:t>
            </a:r>
          </a:p>
          <a:p>
            <a:r>
              <a:rPr lang="fa-IR" smtClean="0"/>
              <a:t>مواد آلی ومعدنی</a:t>
            </a:r>
            <a:endParaRPr lang="en-US" dirty="0"/>
          </a:p>
        </p:txBody>
      </p:sp>
      <p:sp>
        <p:nvSpPr>
          <p:cNvPr id="4" name="Slide Number Placeholder 3"/>
          <p:cNvSpPr>
            <a:spLocks noGrp="1"/>
          </p:cNvSpPr>
          <p:nvPr>
            <p:ph type="sldNum" sz="quarter" idx="12"/>
          </p:nvPr>
        </p:nvSpPr>
        <p:spPr/>
        <p:txBody>
          <a:bodyPr/>
          <a:lstStyle/>
          <a:p>
            <a:fld id="{BFA19011-D97C-49A9-BF24-08C876881459}" type="slidenum">
              <a:rPr lang="fa-IR" smtClean="0"/>
              <a:t>21</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7740765"/>
      </p:ext>
    </p:extLst>
  </p:cSld>
  <p:clrMapOvr>
    <a:masterClrMapping/>
  </p:clrMapOvr>
  <p:transition spd="slow" advTm="2361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59" y="320675"/>
            <a:ext cx="6039118" cy="4611933"/>
          </a:xfrm>
        </p:spPr>
        <p:txBody>
          <a:bodyPr/>
          <a:lstStyle/>
          <a:p>
            <a:r>
              <a:rPr lang="fa-IR" dirty="0" smtClean="0"/>
              <a:t>پایان</a:t>
            </a:r>
            <a:endParaRPr lang="fa-IR" dirty="0"/>
          </a:p>
        </p:txBody>
      </p:sp>
      <p:sp>
        <p:nvSpPr>
          <p:cNvPr id="3" name="Content Placeholder 2"/>
          <p:cNvSpPr>
            <a:spLocks noGrp="1"/>
          </p:cNvSpPr>
          <p:nvPr>
            <p:ph idx="1"/>
          </p:nvPr>
        </p:nvSpPr>
        <p:spPr>
          <a:xfrm>
            <a:off x="838200" y="540913"/>
            <a:ext cx="10515600" cy="5815437"/>
          </a:xfrm>
        </p:spPr>
        <p:txBody>
          <a:bodyPr/>
          <a:lstStyle/>
          <a:p>
            <a:endParaRPr lang="fa-IR" u="sng" dirty="0"/>
          </a:p>
        </p:txBody>
      </p:sp>
      <p:sp>
        <p:nvSpPr>
          <p:cNvPr id="4" name="Slide Number Placeholder 3"/>
          <p:cNvSpPr>
            <a:spLocks noGrp="1"/>
          </p:cNvSpPr>
          <p:nvPr>
            <p:ph type="sldNum" sz="quarter" idx="12"/>
          </p:nvPr>
        </p:nvSpPr>
        <p:spPr/>
        <p:txBody>
          <a:bodyPr/>
          <a:lstStyle/>
          <a:p>
            <a:fld id="{BFA19011-D97C-49A9-BF24-08C876881459}" type="slidenum">
              <a:rPr lang="fa-IR" smtClean="0"/>
              <a:t>22</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1516402"/>
      </p:ext>
    </p:extLst>
  </p:cSld>
  <p:clrMapOvr>
    <a:masterClrMapping/>
  </p:clrMapOvr>
  <p:transition spd="slow" advTm="630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حالت فیزیکی آب</a:t>
            </a:r>
            <a:endParaRPr lang="fa-IR" dirty="0">
              <a:cs typeface="B Nazanin" panose="00000400000000000000" pitchFamily="2" charset="-78"/>
            </a:endParaRPr>
          </a:p>
        </p:txBody>
      </p:sp>
      <p:sp>
        <p:nvSpPr>
          <p:cNvPr id="5" name="Content Placeholder 4"/>
          <p:cNvSpPr>
            <a:spLocks noGrp="1"/>
          </p:cNvSpPr>
          <p:nvPr>
            <p:ph idx="1"/>
          </p:nvPr>
        </p:nvSpPr>
        <p:spPr/>
        <p:txBody>
          <a:bodyPr/>
          <a:lstStyle/>
          <a:p>
            <a:r>
              <a:rPr lang="fa-IR" dirty="0" smtClean="0">
                <a:cs typeface="B Nazanin" panose="00000400000000000000" pitchFamily="2" charset="-78"/>
              </a:rPr>
              <a:t>مولکول آب دارای دو پیوند کووالانسی بین اکسیژن و هیدروژن است که زاویه بین این دو پیوند به 104/5 درجه میرسد طول دو پیوند </a:t>
            </a:r>
            <a:r>
              <a:rPr lang="en-US" dirty="0" smtClean="0">
                <a:cs typeface="B Nazanin" panose="00000400000000000000" pitchFamily="2" charset="-78"/>
              </a:rPr>
              <a:t>O-H </a:t>
            </a:r>
            <a:r>
              <a:rPr lang="fa-IR" dirty="0" smtClean="0">
                <a:cs typeface="B Nazanin" panose="00000400000000000000" pitchFamily="2" charset="-78"/>
              </a:rPr>
              <a:t>یکسان و حدود 0/96آنگستروم است.</a:t>
            </a:r>
            <a:endParaRPr lang="fa-IR" dirty="0">
              <a:cs typeface="B Nazanin" panose="00000400000000000000" pitchFamily="2" charset="-7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575" y="3528811"/>
            <a:ext cx="5403828" cy="264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046" y="3640572"/>
            <a:ext cx="3531683" cy="2536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p:cNvSpPr>
            <a:spLocks noGrp="1"/>
          </p:cNvSpPr>
          <p:nvPr>
            <p:ph type="sldNum" sz="quarter" idx="12"/>
          </p:nvPr>
        </p:nvSpPr>
        <p:spPr/>
        <p:txBody>
          <a:bodyPr/>
          <a:lstStyle/>
          <a:p>
            <a:fld id="{BFA19011-D97C-49A9-BF24-08C876881459}" type="slidenum">
              <a:rPr lang="fa-IR" smtClean="0"/>
              <a:t>3</a:t>
            </a:fld>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6801921"/>
      </p:ext>
    </p:extLst>
  </p:cSld>
  <p:clrMapOvr>
    <a:masterClrMapping/>
  </p:clrMapOvr>
  <p:transition spd="slow" advTm="812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fa-IR" dirty="0" smtClean="0"/>
          </a:p>
          <a:p>
            <a:pPr marL="0" indent="0">
              <a:buNone/>
            </a:pPr>
            <a:endParaRPr lang="fa-IR" dirty="0"/>
          </a:p>
          <a:p>
            <a:pPr marL="0" indent="0">
              <a:buNone/>
            </a:pPr>
            <a:endParaRPr lang="fa-IR" dirty="0" smtClean="0"/>
          </a:p>
          <a:p>
            <a:pPr marL="0" indent="0">
              <a:buNone/>
            </a:pPr>
            <a:endParaRPr lang="fa-IR" dirty="0"/>
          </a:p>
          <a:p>
            <a:pPr marL="0" indent="0">
              <a:buNone/>
            </a:pPr>
            <a:endParaRPr lang="fa-IR" dirty="0" smtClean="0"/>
          </a:p>
          <a:p>
            <a:pPr marL="0" indent="0">
              <a:buNone/>
            </a:pPr>
            <a:endParaRPr lang="fa-IR" dirty="0"/>
          </a:p>
          <a:p>
            <a:pPr marL="0" indent="0">
              <a:buNone/>
            </a:pPr>
            <a:endParaRPr lang="fa-IR" dirty="0" smtClean="0"/>
          </a:p>
          <a:p>
            <a:pPr marL="0" indent="0" algn="ctr">
              <a:buNone/>
            </a:pPr>
            <a:r>
              <a:rPr lang="en-US" sz="1800" b="1" i="1" u="sng" dirty="0" smtClean="0">
                <a:effectLst>
                  <a:outerShdw blurRad="38100" dist="38100" dir="2700000" algn="tl">
                    <a:srgbClr val="000000">
                      <a:alpha val="43137"/>
                    </a:srgbClr>
                  </a:outerShdw>
                </a:effectLst>
              </a:rPr>
              <a:t>Ordered Molecular structure of frozen water</a:t>
            </a:r>
            <a:endParaRPr lang="fa-IR" sz="1800" b="1" i="1" u="sng"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194" y="2005929"/>
            <a:ext cx="6761377" cy="3184257"/>
          </a:xfrm>
          <a:prstGeom prst="rect">
            <a:avLst/>
          </a:prstGeom>
        </p:spPr>
      </p:pic>
      <p:sp>
        <p:nvSpPr>
          <p:cNvPr id="5" name="Slide Number Placeholder 4"/>
          <p:cNvSpPr>
            <a:spLocks noGrp="1"/>
          </p:cNvSpPr>
          <p:nvPr>
            <p:ph type="sldNum" sz="quarter" idx="12"/>
          </p:nvPr>
        </p:nvSpPr>
        <p:spPr/>
        <p:txBody>
          <a:bodyPr/>
          <a:lstStyle/>
          <a:p>
            <a:fld id="{BFA19011-D97C-49A9-BF24-08C876881459}" type="slidenum">
              <a:rPr lang="fa-IR" smtClean="0"/>
              <a:t>4</a:t>
            </a:fld>
            <a:endParaRPr lang="fa-I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5270747"/>
      </p:ext>
    </p:extLst>
  </p:cSld>
  <p:clrMapOvr>
    <a:masterClrMapping/>
  </p:clrMapOvr>
  <p:transition spd="slow" advTm="6053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b="1" i="1" u="sng" dirty="0" smtClean="0">
              <a:effectLst>
                <a:outerShdw blurRad="38100" dist="38100" dir="2700000" algn="tl">
                  <a:srgbClr val="000000">
                    <a:alpha val="43137"/>
                  </a:srgbClr>
                </a:outerShdw>
              </a:effectLst>
            </a:endParaRPr>
          </a:p>
          <a:p>
            <a:pPr marL="0" indent="0" algn="ctr">
              <a:buNone/>
            </a:pPr>
            <a:r>
              <a:rPr lang="en-US" b="1" i="1" u="sng" dirty="0" smtClean="0">
                <a:effectLst>
                  <a:outerShdw blurRad="38100" dist="38100" dir="2700000" algn="tl">
                    <a:srgbClr val="000000">
                      <a:alpha val="43137"/>
                    </a:srgbClr>
                  </a:outerShdw>
                </a:effectLst>
              </a:rPr>
              <a:t>Semi –ordered molecular structure of Liquid water</a:t>
            </a:r>
            <a:endParaRPr lang="en-US" b="1" i="1" u="sng"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727" y="756678"/>
            <a:ext cx="5977609" cy="4466541"/>
          </a:xfrm>
          <a:prstGeom prst="rect">
            <a:avLst/>
          </a:prstGeom>
        </p:spPr>
      </p:pic>
      <p:sp>
        <p:nvSpPr>
          <p:cNvPr id="2" name="Slide Number Placeholder 1"/>
          <p:cNvSpPr>
            <a:spLocks noGrp="1"/>
          </p:cNvSpPr>
          <p:nvPr>
            <p:ph type="sldNum" sz="quarter" idx="12"/>
          </p:nvPr>
        </p:nvSpPr>
        <p:spPr/>
        <p:txBody>
          <a:bodyPr/>
          <a:lstStyle/>
          <a:p>
            <a:fld id="{BFA19011-D97C-49A9-BF24-08C876881459}" type="slidenum">
              <a:rPr lang="fa-IR" smtClean="0"/>
              <a:t>5</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5826417"/>
      </p:ext>
    </p:extLst>
  </p:cSld>
  <p:clrMapOvr>
    <a:masterClrMapping/>
  </p:clrMapOvr>
  <p:transition spd="slow" advTm="6883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739"/>
            <a:ext cx="11191874" cy="1504950"/>
          </a:xfrm>
        </p:spPr>
        <p:txBody>
          <a:bodyPr/>
          <a:lstStyle/>
          <a:p>
            <a:r>
              <a:rPr lang="fa-IR" dirty="0" smtClean="0">
                <a:cs typeface="B Nazanin" panose="00000400000000000000" pitchFamily="2" charset="-78"/>
              </a:rPr>
              <a:t>آب:</a:t>
            </a:r>
            <a:endParaRPr lang="fa-IR" dirty="0">
              <a:cs typeface="B Nazanin" panose="00000400000000000000" pitchFamily="2" charset="-78"/>
            </a:endParaRPr>
          </a:p>
        </p:txBody>
      </p:sp>
      <p:sp>
        <p:nvSpPr>
          <p:cNvPr id="3" name="Content Placeholder 2"/>
          <p:cNvSpPr>
            <a:spLocks noGrp="1"/>
          </p:cNvSpPr>
          <p:nvPr>
            <p:ph idx="1"/>
          </p:nvPr>
        </p:nvSpPr>
        <p:spPr>
          <a:xfrm>
            <a:off x="838199" y="1371600"/>
            <a:ext cx="11191875" cy="4805363"/>
          </a:xfrm>
        </p:spPr>
        <p:txBody>
          <a:bodyPr/>
          <a:lstStyle/>
          <a:p>
            <a:pPr marL="0" indent="0">
              <a:buNone/>
            </a:pPr>
            <a:r>
              <a:rPr lang="fa-IR" dirty="0" smtClean="0">
                <a:cs typeface="B Nazanin" panose="00000400000000000000" pitchFamily="2" charset="-78"/>
              </a:rPr>
              <a:t>آب خالص مایعی است بی رنگ و بی بو و بیمزه که در فشار یک اتمسفر و در صفر درجه سانتیگراد منجمد و در 100 درجه سانتیگراد میجوشد. تعادل سه حالت فیزیکی آب یعنی حالتهای جامد ومایع و گاز از قانون فازها یا گیبس پیروی میکند.</a:t>
            </a:r>
          </a:p>
          <a:p>
            <a:pPr marL="0" indent="0">
              <a:buNone/>
            </a:pPr>
            <a:endParaRPr lang="fa-IR" dirty="0" smtClean="0"/>
          </a:p>
        </p:txBody>
      </p:sp>
      <p:sp>
        <p:nvSpPr>
          <p:cNvPr id="4" name="Slide Number Placeholder 3"/>
          <p:cNvSpPr>
            <a:spLocks noGrp="1"/>
          </p:cNvSpPr>
          <p:nvPr>
            <p:ph type="sldNum" sz="quarter" idx="12"/>
          </p:nvPr>
        </p:nvSpPr>
        <p:spPr/>
        <p:txBody>
          <a:bodyPr/>
          <a:lstStyle/>
          <a:p>
            <a:fld id="{BFA19011-D97C-49A9-BF24-08C876881459}" type="slidenum">
              <a:rPr lang="fa-IR" smtClean="0"/>
              <a:t>6</a:t>
            </a:fld>
            <a:endParaRPr lang="fa-IR"/>
          </a:p>
        </p:txBody>
      </p:sp>
      <p:pic>
        <p:nvPicPr>
          <p:cNvPr id="6"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893" y="2846231"/>
            <a:ext cx="8842466" cy="3039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307703"/>
      </p:ext>
    </p:extLst>
  </p:cSld>
  <p:clrMapOvr>
    <a:masterClrMapping/>
  </p:clrMapOvr>
  <p:transition spd="slow" advTm="4333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175"/>
            <a:ext cx="11234738" cy="1433513"/>
          </a:xfrm>
        </p:spPr>
        <p:txBody>
          <a:bodyPr/>
          <a:lstStyle/>
          <a:p>
            <a:r>
              <a:rPr lang="fa-IR" dirty="0" smtClean="0">
                <a:cs typeface="B Nazanin" panose="00000400000000000000" pitchFamily="2" charset="-78"/>
              </a:rPr>
              <a:t>خواص فیزیکی آب به قرار زیرند:</a:t>
            </a:r>
            <a:endParaRPr lang="fa-IR" dirty="0">
              <a:cs typeface="B Nazanin" panose="00000400000000000000" pitchFamily="2" charset="-78"/>
            </a:endParaRPr>
          </a:p>
        </p:txBody>
      </p:sp>
      <p:sp>
        <p:nvSpPr>
          <p:cNvPr id="3" name="Content Placeholder 2"/>
          <p:cNvSpPr>
            <a:spLocks noGrp="1"/>
          </p:cNvSpPr>
          <p:nvPr>
            <p:ph idx="1"/>
          </p:nvPr>
        </p:nvSpPr>
        <p:spPr/>
        <p:txBody>
          <a:bodyPr/>
          <a:lstStyle/>
          <a:p>
            <a:pPr marL="0" indent="0">
              <a:buNone/>
            </a:pPr>
            <a:r>
              <a:rPr lang="fa-IR" dirty="0" smtClean="0"/>
              <a:t>1</a:t>
            </a:r>
            <a:r>
              <a:rPr lang="fa-IR" dirty="0" smtClean="0">
                <a:cs typeface="B Nazanin" panose="00000400000000000000" pitchFamily="2" charset="-78"/>
              </a:rPr>
              <a:t>- درجه حرارت </a:t>
            </a:r>
            <a:r>
              <a:rPr lang="en-US" dirty="0">
                <a:cs typeface="B Nazanin" panose="00000400000000000000" pitchFamily="2" charset="-78"/>
              </a:rPr>
              <a:t>Temperature degree</a:t>
            </a:r>
          </a:p>
          <a:p>
            <a:pPr marL="0" indent="0">
              <a:buNone/>
            </a:pPr>
            <a:r>
              <a:rPr lang="fa-IR" dirty="0" smtClean="0">
                <a:cs typeface="B Nazanin" panose="00000400000000000000" pitchFamily="2" charset="-78"/>
              </a:rPr>
              <a:t>2- </a:t>
            </a:r>
            <a:r>
              <a:rPr lang="en-US" dirty="0" smtClean="0">
                <a:cs typeface="B Nazanin" panose="00000400000000000000" pitchFamily="2" charset="-78"/>
              </a:rPr>
              <a:t>Pressure of Hydrogen) </a:t>
            </a:r>
            <a:r>
              <a:rPr lang="fy-NL" dirty="0" smtClean="0">
                <a:cs typeface="B Nazanin" panose="00000400000000000000" pitchFamily="2" charset="-78"/>
              </a:rPr>
              <a:t>pH</a:t>
            </a:r>
            <a:endParaRPr lang="fa-IR" dirty="0" smtClean="0">
              <a:cs typeface="B Nazanin" panose="00000400000000000000" pitchFamily="2" charset="-78"/>
            </a:endParaRPr>
          </a:p>
          <a:p>
            <a:pPr marL="0" indent="0">
              <a:buNone/>
            </a:pPr>
            <a:r>
              <a:rPr lang="fa-IR" dirty="0" smtClean="0">
                <a:cs typeface="B Nazanin" panose="00000400000000000000" pitchFamily="2" charset="-78"/>
              </a:rPr>
              <a:t>3- وزن مخصوص </a:t>
            </a:r>
            <a:r>
              <a:rPr lang="en-US" dirty="0" smtClean="0">
                <a:cs typeface="B Nazanin" panose="00000400000000000000" pitchFamily="2" charset="-78"/>
              </a:rPr>
              <a:t>specific gravity</a:t>
            </a:r>
          </a:p>
          <a:p>
            <a:pPr marL="0" indent="0">
              <a:buNone/>
            </a:pPr>
            <a:r>
              <a:rPr lang="fa-IR" dirty="0" smtClean="0">
                <a:cs typeface="B Nazanin" panose="00000400000000000000" pitchFamily="2" charset="-78"/>
              </a:rPr>
              <a:t>4- حجم مخصوص </a:t>
            </a:r>
            <a:r>
              <a:rPr lang="en-US" dirty="0" smtClean="0">
                <a:cs typeface="B Nazanin" panose="00000400000000000000" pitchFamily="2" charset="-78"/>
              </a:rPr>
              <a:t>specific volume</a:t>
            </a:r>
          </a:p>
          <a:p>
            <a:pPr marL="0" indent="0">
              <a:buNone/>
            </a:pPr>
            <a:r>
              <a:rPr lang="fa-IR" dirty="0" smtClean="0">
                <a:cs typeface="B Nazanin" panose="00000400000000000000" pitchFamily="2" charset="-78"/>
              </a:rPr>
              <a:t>5- ویسکوزیته یا لزجی </a:t>
            </a:r>
            <a:r>
              <a:rPr lang="en-US" dirty="0" smtClean="0">
                <a:cs typeface="B Nazanin" panose="00000400000000000000" pitchFamily="2" charset="-78"/>
              </a:rPr>
              <a:t>viscosity</a:t>
            </a:r>
            <a:endParaRPr lang="fa-IR" dirty="0" smtClean="0">
              <a:cs typeface="B Nazanin" panose="00000400000000000000" pitchFamily="2" charset="-78"/>
            </a:endParaRPr>
          </a:p>
          <a:p>
            <a:pPr marL="0" indent="0">
              <a:buNone/>
            </a:pPr>
            <a:r>
              <a:rPr lang="fa-IR" dirty="0" smtClean="0">
                <a:cs typeface="B Nazanin" panose="00000400000000000000" pitchFamily="2" charset="-78"/>
              </a:rPr>
              <a:t>6- کشش سطحی یا خاصیت مویینگی </a:t>
            </a:r>
            <a:r>
              <a:rPr lang="en-US" dirty="0" smtClean="0">
                <a:cs typeface="B Nazanin" panose="00000400000000000000" pitchFamily="2" charset="-78"/>
              </a:rPr>
              <a:t>surface tension or constant capillary</a:t>
            </a:r>
            <a:endParaRPr lang="fa-IR" dirty="0" smtClean="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BFA19011-D97C-49A9-BF24-08C876881459}" type="slidenum">
              <a:rPr lang="fa-IR" smtClean="0"/>
              <a:t>7</a:t>
            </a:fld>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4999699"/>
      </p:ext>
    </p:extLst>
  </p:cSld>
  <p:clrMapOvr>
    <a:masterClrMapping/>
  </p:clrMapOvr>
  <p:transition spd="slow" advTm="1627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درجه حرارت</a:t>
            </a:r>
            <a:endParaRPr lang="fa-IR" dirty="0">
              <a:cs typeface="B Nazanin" panose="00000400000000000000" pitchFamily="2" charset="-78"/>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995544"/>
            <a:ext cx="4229699" cy="3156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715000" y="2286001"/>
            <a:ext cx="5457825" cy="4154984"/>
          </a:xfrm>
          <a:prstGeom prst="rect">
            <a:avLst/>
          </a:prstGeom>
          <a:noFill/>
        </p:spPr>
        <p:txBody>
          <a:bodyPr wrap="square" rtlCol="1">
            <a:spAutoFit/>
          </a:bodyPr>
          <a:lstStyle/>
          <a:p>
            <a:pPr algn="just"/>
            <a:r>
              <a:rPr lang="fa-IR" sz="2400" dirty="0" smtClean="0">
                <a:cs typeface="B Nazanin" panose="00000400000000000000" pitchFamily="2" charset="-78"/>
              </a:rPr>
              <a:t>درجه حرارت آب با اکسیژن محلول در آن نسبت عکس دارند یعنی با افزایش گرما حلالیت</a:t>
            </a:r>
            <a:r>
              <a:rPr lang="en-US" sz="2400" dirty="0" smtClean="0">
                <a:cs typeface="B Nazanin" panose="00000400000000000000" pitchFamily="2" charset="-78"/>
              </a:rPr>
              <a:t> </a:t>
            </a:r>
            <a:r>
              <a:rPr lang="fa-IR" sz="2400" dirty="0" smtClean="0">
                <a:cs typeface="B Nazanin" panose="00000400000000000000" pitchFamily="2" charset="-78"/>
              </a:rPr>
              <a:t>اکسیژن در آب کاهش میابد و برعکس به طوری که اکسیژن محلول در آب صفر درجه 14 میلی گرم بر لیتر ودر آب 20 درجه سانتی گراد حدود 9 میلی گرم بر لیتر است. </a:t>
            </a:r>
            <a:r>
              <a:rPr lang="fa-IR" sz="2400" dirty="0">
                <a:cs typeface="B Nazanin" panose="00000400000000000000" pitchFamily="2" charset="-78"/>
              </a:rPr>
              <a:t>نیز افزایش درجه </a:t>
            </a:r>
            <a:r>
              <a:rPr lang="fa-IR" sz="2400" dirty="0" smtClean="0">
                <a:cs typeface="B Nazanin" panose="00000400000000000000" pitchFamily="2" charset="-78"/>
              </a:rPr>
              <a:t>حرارت آب </a:t>
            </a:r>
            <a:r>
              <a:rPr lang="fa-IR" sz="2400" dirty="0">
                <a:cs typeface="B Nazanin" panose="00000400000000000000" pitchFamily="2" charset="-78"/>
              </a:rPr>
              <a:t>معیاری از فعالیت میکروارگانیسمها و در نتیجه وجود آلاینده ها در آب می باشد که متعافبا اکسیژن محلول درآب  کاهش یافته و محیط زیست آبزیان به خطر می افتد. افزایش درجه </a:t>
            </a:r>
            <a:r>
              <a:rPr lang="fa-IR" sz="2400" dirty="0" smtClean="0">
                <a:cs typeface="B Nazanin" panose="00000400000000000000" pitchFamily="2" charset="-78"/>
              </a:rPr>
              <a:t>حرارت به </a:t>
            </a:r>
            <a:r>
              <a:rPr lang="fa-IR" sz="2400" dirty="0">
                <a:cs typeface="B Nazanin" panose="00000400000000000000" pitchFamily="2" charset="-78"/>
              </a:rPr>
              <a:t>دلایل متفاوت از عوامل آلودگی فیزیکی است چون موجودات در محدوده های خاصی از آن قادر به زندگی هستند</a:t>
            </a:r>
          </a:p>
        </p:txBody>
      </p:sp>
      <p:sp>
        <p:nvSpPr>
          <p:cNvPr id="5" name="Slide Number Placeholder 4"/>
          <p:cNvSpPr>
            <a:spLocks noGrp="1"/>
          </p:cNvSpPr>
          <p:nvPr>
            <p:ph type="sldNum" sz="quarter" idx="12"/>
          </p:nvPr>
        </p:nvSpPr>
        <p:spPr/>
        <p:txBody>
          <a:bodyPr/>
          <a:lstStyle/>
          <a:p>
            <a:fld id="{BFA19011-D97C-49A9-BF24-08C876881459}" type="slidenum">
              <a:rPr lang="fa-IR" smtClean="0"/>
              <a:t>8</a:t>
            </a:fld>
            <a:endParaRPr lang="fa-I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7910762"/>
      </p:ext>
    </p:extLst>
  </p:cSld>
  <p:clrMapOvr>
    <a:masterClrMapping/>
  </p:clrMapOvr>
  <p:transition spd="slow" advTm="8068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1163300" cy="1325563"/>
          </a:xfrm>
        </p:spPr>
        <p:txBody>
          <a:bodyPr/>
          <a:lstStyle/>
          <a:p>
            <a:r>
              <a:rPr lang="en-US" b="1" dirty="0" smtClean="0">
                <a:effectLst>
                  <a:outerShdw blurRad="38100" dist="38100" dir="2700000" algn="tl">
                    <a:srgbClr val="000000">
                      <a:alpha val="43137"/>
                    </a:srgbClr>
                  </a:outerShdw>
                </a:effectLst>
              </a:rPr>
              <a:t>:PH</a:t>
            </a:r>
            <a:endParaRPr lang="fa-IR"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838200" y="1628775"/>
                <a:ext cx="11163300" cy="4548188"/>
              </a:xfrm>
            </p:spPr>
            <p:txBody>
              <a:bodyPr>
                <a:normAutofit fontScale="77500" lnSpcReduction="20000"/>
              </a:bodyPr>
              <a:lstStyle/>
              <a:p>
                <a:pPr marL="0" indent="0">
                  <a:buNone/>
                </a:pPr>
                <a:r>
                  <a:rPr lang="en-US" dirty="0"/>
                  <a:t/>
                </a:r>
                <a:br>
                  <a:rPr lang="en-US" dirty="0"/>
                </a:br>
                <a:r>
                  <a:rPr lang="en-US" dirty="0" err="1"/>
                  <a:t>pH</a:t>
                </a:r>
                <a:r>
                  <a:rPr lang="en-US" dirty="0">
                    <a:cs typeface="B Nazanin" panose="00000400000000000000" pitchFamily="2" charset="-78"/>
                  </a:rPr>
                  <a:t> </a:t>
                </a:r>
                <a:r>
                  <a:rPr lang="fa-IR" dirty="0">
                    <a:cs typeface="B Nazanin" panose="00000400000000000000" pitchFamily="2" charset="-78"/>
                  </a:rPr>
                  <a:t>محلول عبارت است از منفي لگاريتم غلظت يون </a:t>
                </a:r>
                <a:r>
                  <a:rPr lang="fa-IR" dirty="0" smtClean="0">
                    <a:cs typeface="B Nazanin" panose="00000400000000000000" pitchFamily="2" charset="-78"/>
                  </a:rPr>
                  <a:t>هيدروژن </a:t>
                </a:r>
                <a:r>
                  <a:rPr lang="en-US" dirty="0" smtClean="0">
                    <a:cs typeface="B Nazanin" panose="00000400000000000000" pitchFamily="2" charset="-78"/>
                  </a:rPr>
                  <a:t>pH</a:t>
                </a:r>
                <a:r>
                  <a:rPr lang="en-US" dirty="0">
                    <a:cs typeface="B Nazanin" panose="00000400000000000000" pitchFamily="2" charset="-78"/>
                  </a:rPr>
                  <a:t>= -1og [H+] </a:t>
                </a:r>
                <a:r>
                  <a:rPr lang="en-US" dirty="0" smtClean="0">
                    <a:cs typeface="B Nazanin" panose="00000400000000000000" pitchFamily="2" charset="-78"/>
                  </a:rPr>
                  <a:t/>
                </a:r>
                <a:br>
                  <a:rPr lang="en-US" dirty="0" smtClean="0">
                    <a:cs typeface="B Nazanin" panose="00000400000000000000" pitchFamily="2" charset="-78"/>
                  </a:rPr>
                </a:br>
                <a:r>
                  <a:rPr lang="en-US" dirty="0" smtClean="0">
                    <a:cs typeface="B Nazanin" panose="00000400000000000000" pitchFamily="2" charset="-78"/>
                  </a:rPr>
                  <a:t>pH </a:t>
                </a:r>
                <a:r>
                  <a:rPr lang="fa-IR" dirty="0">
                    <a:cs typeface="B Nazanin" panose="00000400000000000000" pitchFamily="2" charset="-78"/>
                  </a:rPr>
                  <a:t>يك نمونه آب معمولاً با روش الكترومتريك و با يك الكترود شيشه‌اي اندازه‌گيري مي‌شود</a:t>
                </a:r>
                <a:r>
                  <a:rPr lang="fa-IR" dirty="0" smtClean="0">
                    <a:cs typeface="B Nazanin" panose="00000400000000000000" pitchFamily="2" charset="-78"/>
                  </a:rPr>
                  <a:t>. </a:t>
                </a:r>
                <a:r>
                  <a:rPr lang="fa-IR" dirty="0">
                    <a:cs typeface="B Nazanin" panose="00000400000000000000" pitchFamily="2" charset="-78"/>
                  </a:rPr>
                  <a:t>یکی از مهمترین  فاکتورهای فیزیکو شیمیایی آب </a:t>
                </a:r>
                <a:r>
                  <a:rPr lang="fa-IR" dirty="0" smtClean="0">
                    <a:cs typeface="B Nazanin" panose="00000400000000000000" pitchFamily="2" charset="-78"/>
                  </a:rPr>
                  <a:t>است زیرا </a:t>
                </a:r>
                <a:r>
                  <a:rPr lang="fa-IR" dirty="0">
                    <a:cs typeface="B Nazanin" panose="00000400000000000000" pitchFamily="2" charset="-78"/>
                  </a:rPr>
                  <a:t>روش های تصفیه آب به </a:t>
                </a:r>
                <a:r>
                  <a:rPr lang="en-US" dirty="0">
                    <a:cs typeface="B Nazanin" panose="00000400000000000000" pitchFamily="2" charset="-78"/>
                  </a:rPr>
                  <a:t>pH</a:t>
                </a:r>
                <a:r>
                  <a:rPr lang="fa-IR" dirty="0">
                    <a:cs typeface="B Nazanin" panose="00000400000000000000" pitchFamily="2" charset="-78"/>
                  </a:rPr>
                  <a:t> آب بستگی دارد. </a:t>
                </a:r>
                <a:br>
                  <a:rPr lang="fa-IR" dirty="0">
                    <a:cs typeface="B Nazanin" panose="00000400000000000000" pitchFamily="2" charset="-78"/>
                  </a:rPr>
                </a:br>
                <a:r>
                  <a:rPr lang="fa-IR" dirty="0">
                    <a:cs typeface="B Nazanin" panose="00000400000000000000" pitchFamily="2" charset="-78"/>
                  </a:rPr>
                  <a:t>رقم</a:t>
                </a:r>
                <a:r>
                  <a:rPr lang="en-US" dirty="0">
                    <a:cs typeface="B Nazanin" panose="00000400000000000000" pitchFamily="2" charset="-78"/>
                  </a:rPr>
                  <a:t>pH</a:t>
                </a:r>
                <a:r>
                  <a:rPr lang="fa-IR" dirty="0">
                    <a:cs typeface="B Nazanin" panose="00000400000000000000" pitchFamily="2" charset="-78"/>
                  </a:rPr>
                  <a:t> آب با غلظت یون های هیدروژن- اسیدیته یا قلیاِئیت آب را مشخص می کند. آب خالص به میزان خیلی کم به یونهای </a:t>
                </a:r>
                <a:r>
                  <a:rPr lang="en-US" dirty="0">
                    <a:cs typeface="B Nazanin" panose="00000400000000000000" pitchFamily="2" charset="-78"/>
                  </a:rPr>
                  <a:t>H</a:t>
                </a:r>
                <a:r>
                  <a:rPr lang="fa-IR" dirty="0">
                    <a:cs typeface="B Nazanin" panose="00000400000000000000" pitchFamily="2" charset="-78"/>
                  </a:rPr>
                  <a:t> و </a:t>
                </a:r>
                <a:r>
                  <a:rPr lang="en-US" dirty="0">
                    <a:cs typeface="B Nazanin" panose="00000400000000000000" pitchFamily="2" charset="-78"/>
                  </a:rPr>
                  <a:t>OH</a:t>
                </a:r>
                <a:r>
                  <a:rPr lang="fa-IR" dirty="0">
                    <a:cs typeface="B Nazanin" panose="00000400000000000000" pitchFamily="2" charset="-78"/>
                  </a:rPr>
                  <a:t> تجزیه میشود عموما به محلولی خنثی میگویند که تعداد </a:t>
                </a:r>
                <a:r>
                  <a:rPr lang="fa-IR" dirty="0" smtClean="0">
                    <a:cs typeface="B Nazanin" panose="00000400000000000000" pitchFamily="2" charset="-78"/>
                  </a:rPr>
                  <a:t>یونهای </a:t>
                </a:r>
                <a:r>
                  <a:rPr lang="fa-IR" dirty="0">
                    <a:cs typeface="B Nazanin" panose="00000400000000000000" pitchFamily="2" charset="-78"/>
                  </a:rPr>
                  <a:t>هیدروژن و هیدروکسیل آن </a:t>
                </a:r>
                <a:r>
                  <a:rPr lang="fa-IR" dirty="0" smtClean="0">
                    <a:cs typeface="B Nazanin" panose="00000400000000000000" pitchFamily="2" charset="-78"/>
                  </a:rPr>
                  <a:t>برابرباشد. </a:t>
                </a:r>
                <a:r>
                  <a:rPr lang="fa-IR" dirty="0">
                    <a:cs typeface="B Nazanin" panose="00000400000000000000" pitchFamily="2" charset="-78"/>
                  </a:rPr>
                  <a:t>در </a:t>
                </a:r>
                <a:r>
                  <a:rPr lang="fa-IR" dirty="0" smtClean="0">
                    <a:cs typeface="B Nazanin" panose="00000400000000000000" pitchFamily="2" charset="-78"/>
                  </a:rPr>
                  <a:t>این آب </a:t>
                </a:r>
                <a:r>
                  <a:rPr lang="fa-IR" dirty="0">
                    <a:cs typeface="B Nazanin" panose="00000400000000000000" pitchFamily="2" charset="-78"/>
                  </a:rPr>
                  <a:t>غلظت </a:t>
                </a:r>
                <a:r>
                  <a:rPr lang="fa-IR" dirty="0" smtClean="0">
                    <a:cs typeface="B Nazanin" panose="00000400000000000000" pitchFamily="2" charset="-78"/>
                  </a:rPr>
                  <a:t>یونهای هیدروژن و هیدروکسیل برابر  </a:t>
                </a:r>
                <a14:m>
                  <m:oMath xmlns:m="http://schemas.openxmlformats.org/officeDocument/2006/math">
                    <m:sSup>
                      <m:sSupPr>
                        <m:ctrlPr>
                          <a:rPr lang="fa-IR" i="1" smtClean="0">
                            <a:latin typeface="Cambria Math"/>
                            <a:cs typeface="B Nazanin" panose="00000400000000000000" pitchFamily="2" charset="-78"/>
                          </a:rPr>
                        </m:ctrlPr>
                      </m:sSupPr>
                      <m:e>
                        <m:r>
                          <a:rPr lang="fa-IR" i="1">
                            <a:latin typeface="Cambria Math" panose="02040503050406030204" pitchFamily="18" charset="0"/>
                            <a:cs typeface="B Nazanin" panose="00000400000000000000" pitchFamily="2" charset="-78"/>
                          </a:rPr>
                          <m:t>10</m:t>
                        </m:r>
                      </m:e>
                      <m:sup>
                        <m:r>
                          <a:rPr lang="fa-IR" i="1">
                            <a:latin typeface="Cambria Math" panose="02040503050406030204" pitchFamily="18" charset="0"/>
                            <a:cs typeface="B Nazanin" panose="00000400000000000000" pitchFamily="2" charset="-78"/>
                          </a:rPr>
                          <m:t>−</m:t>
                        </m:r>
                        <m:r>
                          <a:rPr lang="fa-IR" i="1">
                            <a:latin typeface="Cambria Math" panose="02040503050406030204" pitchFamily="18" charset="0"/>
                            <a:cs typeface="B Nazanin" panose="00000400000000000000" pitchFamily="2" charset="-78"/>
                          </a:rPr>
                          <m:t>7</m:t>
                        </m:r>
                      </m:sup>
                    </m:sSup>
                  </m:oMath>
                </a14:m>
                <a:r>
                  <a:rPr lang="fa-IR" dirty="0" smtClean="0">
                    <a:cs typeface="B Nazanin" panose="00000400000000000000" pitchFamily="2" charset="-78"/>
                  </a:rPr>
                  <a:t> مول در لیتر است</a:t>
                </a:r>
                <a:r>
                  <a:rPr lang="fa-IR" dirty="0">
                    <a:cs typeface="B Nazanin" panose="00000400000000000000" pitchFamily="2" charset="-78"/>
                  </a:rPr>
                  <a:t>. </a:t>
                </a:r>
                <a:r>
                  <a:rPr lang="fa-IR" dirty="0" smtClean="0">
                    <a:cs typeface="B Nazanin" panose="00000400000000000000" pitchFamily="2" charset="-78"/>
                  </a:rPr>
                  <a:t>وقتی تعداد یونهای هیدروژن </a:t>
                </a:r>
                <a:r>
                  <a:rPr lang="fa-IR" dirty="0">
                    <a:cs typeface="B Nazanin" panose="00000400000000000000" pitchFamily="2" charset="-78"/>
                  </a:rPr>
                  <a:t>بیش از هیدروکسیل باشد </a:t>
                </a:r>
                <a:r>
                  <a:rPr lang="fa-IR" dirty="0" smtClean="0">
                    <a:cs typeface="B Nazanin" panose="00000400000000000000" pitchFamily="2" charset="-78"/>
                  </a:rPr>
                  <a:t> </a:t>
                </a:r>
                <a:r>
                  <a:rPr lang="en-US" dirty="0" smtClean="0">
                    <a:cs typeface="B Nazanin" panose="00000400000000000000" pitchFamily="2" charset="-78"/>
                  </a:rPr>
                  <a:t>pH</a:t>
                </a:r>
                <a:r>
                  <a:rPr lang="fa-IR" dirty="0" smtClean="0">
                    <a:cs typeface="B Nazanin" panose="00000400000000000000" pitchFamily="2" charset="-78"/>
                  </a:rPr>
                  <a:t> </a:t>
                </a:r>
                <a:r>
                  <a:rPr lang="fa-IR" dirty="0">
                    <a:cs typeface="B Nazanin" panose="00000400000000000000" pitchFamily="2" charset="-78"/>
                  </a:rPr>
                  <a:t>کمتر از7 </a:t>
                </a:r>
                <a:r>
                  <a:rPr lang="fa-IR" dirty="0" smtClean="0">
                    <a:cs typeface="B Nazanin" panose="00000400000000000000" pitchFamily="2" charset="-78"/>
                  </a:rPr>
                  <a:t>و آب </a:t>
                </a:r>
                <a:r>
                  <a:rPr lang="fa-IR" dirty="0">
                    <a:cs typeface="B Nazanin" panose="00000400000000000000" pitchFamily="2" charset="-78"/>
                  </a:rPr>
                  <a:t>دارای خاصیت اسیدی بوده وبرعکس در</a:t>
                </a:r>
                <a:r>
                  <a:rPr lang="en-US" dirty="0">
                    <a:cs typeface="B Nazanin" panose="00000400000000000000" pitchFamily="2" charset="-78"/>
                  </a:rPr>
                  <a:t>pH</a:t>
                </a:r>
                <a:r>
                  <a:rPr lang="fa-IR" dirty="0">
                    <a:cs typeface="B Nazanin" panose="00000400000000000000" pitchFamily="2" charset="-78"/>
                  </a:rPr>
                  <a:t> بالاتر </a:t>
                </a:r>
                <a:r>
                  <a:rPr lang="fa-IR" dirty="0" smtClean="0">
                    <a:cs typeface="B Nazanin" panose="00000400000000000000" pitchFamily="2" charset="-78"/>
                  </a:rPr>
                  <a:t>از7 </a:t>
                </a:r>
                <a:r>
                  <a:rPr lang="fa-IR" dirty="0">
                    <a:cs typeface="B Nazanin" panose="00000400000000000000" pitchFamily="2" charset="-78"/>
                  </a:rPr>
                  <a:t>که </a:t>
                </a:r>
                <a:endParaRPr lang="fa-IR" dirty="0" smtClean="0">
                  <a:cs typeface="B Nazanin" panose="00000400000000000000" pitchFamily="2" charset="-78"/>
                </a:endParaRPr>
              </a:p>
              <a:p>
                <a:pPr marL="0" indent="0">
                  <a:buNone/>
                </a:pPr>
                <a:r>
                  <a:rPr lang="fa-IR" dirty="0" smtClean="0">
                    <a:cs typeface="B Nazanin" panose="00000400000000000000" pitchFamily="2" charset="-78"/>
                  </a:rPr>
                  <a:t>غلظت </a:t>
                </a:r>
                <a:r>
                  <a:rPr lang="fa-IR" dirty="0">
                    <a:cs typeface="B Nazanin" panose="00000400000000000000" pitchFamily="2" charset="-78"/>
                  </a:rPr>
                  <a:t>یون هیدروکسیل بیش </a:t>
                </a:r>
                <a:endParaRPr lang="fa-IR" dirty="0" smtClean="0">
                  <a:cs typeface="B Nazanin" panose="00000400000000000000" pitchFamily="2" charset="-78"/>
                </a:endParaRPr>
              </a:p>
              <a:p>
                <a:pPr marL="0" indent="0">
                  <a:buNone/>
                </a:pPr>
                <a:r>
                  <a:rPr lang="fa-IR" dirty="0" smtClean="0">
                    <a:cs typeface="B Nazanin" panose="00000400000000000000" pitchFamily="2" charset="-78"/>
                  </a:rPr>
                  <a:t>از </a:t>
                </a:r>
                <a:r>
                  <a:rPr lang="fa-IR" dirty="0">
                    <a:cs typeface="B Nazanin" panose="00000400000000000000" pitchFamily="2" charset="-78"/>
                  </a:rPr>
                  <a:t>هیدروژن است آب خاصیت </a:t>
                </a:r>
                <a:endParaRPr lang="fa-IR" dirty="0" smtClean="0">
                  <a:cs typeface="B Nazanin" panose="00000400000000000000" pitchFamily="2" charset="-78"/>
                </a:endParaRPr>
              </a:p>
              <a:p>
                <a:pPr marL="0" indent="0">
                  <a:buNone/>
                </a:pPr>
                <a:r>
                  <a:rPr lang="fa-IR" dirty="0" smtClean="0">
                    <a:cs typeface="B Nazanin" panose="00000400000000000000" pitchFamily="2" charset="-78"/>
                  </a:rPr>
                  <a:t>قلیایی </a:t>
                </a:r>
                <a:r>
                  <a:rPr lang="fa-IR" dirty="0">
                    <a:cs typeface="B Nazanin" panose="00000400000000000000" pitchFamily="2" charset="-78"/>
                  </a:rPr>
                  <a:t>خواهد </a:t>
                </a:r>
                <a:r>
                  <a:rPr lang="fa-IR" dirty="0" smtClean="0">
                    <a:cs typeface="B Nazanin" panose="00000400000000000000" pitchFamily="2" charset="-78"/>
                  </a:rPr>
                  <a:t>داشت. </a:t>
                </a:r>
                <a:r>
                  <a:rPr lang="fa-IR" dirty="0">
                    <a:cs typeface="B Nazanin" panose="00000400000000000000" pitchFamily="2" charset="-78"/>
                  </a:rPr>
                  <a:t>به طور </a:t>
                </a:r>
                <a:endParaRPr lang="fa-IR" dirty="0" smtClean="0">
                  <a:cs typeface="B Nazanin" panose="00000400000000000000" pitchFamily="2" charset="-78"/>
                </a:endParaRPr>
              </a:p>
              <a:p>
                <a:pPr marL="0" indent="0">
                  <a:buNone/>
                </a:pPr>
                <a:r>
                  <a:rPr lang="fa-IR" dirty="0" smtClean="0">
                    <a:cs typeface="B Nazanin" panose="00000400000000000000" pitchFamily="2" charset="-78"/>
                  </a:rPr>
                  <a:t>دقیق </a:t>
                </a:r>
                <a:r>
                  <a:rPr lang="en-US" dirty="0">
                    <a:cs typeface="B Nazanin" panose="00000400000000000000" pitchFamily="2" charset="-78"/>
                  </a:rPr>
                  <a:t>pH</a:t>
                </a:r>
                <a:r>
                  <a:rPr lang="fa-IR" dirty="0">
                    <a:cs typeface="B Nazanin" panose="00000400000000000000" pitchFamily="2" charset="-78"/>
                  </a:rPr>
                  <a:t> لگاریتم عکس غلظت </a:t>
                </a:r>
                <a:endParaRPr lang="fa-IR" dirty="0" smtClean="0">
                  <a:cs typeface="B Nazanin" panose="00000400000000000000" pitchFamily="2" charset="-78"/>
                </a:endParaRPr>
              </a:p>
              <a:p>
                <a:pPr marL="0" indent="0">
                  <a:buNone/>
                </a:pPr>
                <a:r>
                  <a:rPr lang="fa-IR" dirty="0" smtClean="0">
                    <a:cs typeface="B Nazanin" panose="00000400000000000000" pitchFamily="2" charset="-78"/>
                  </a:rPr>
                  <a:t>یون </a:t>
                </a:r>
                <a:r>
                  <a:rPr lang="fa-IR" dirty="0">
                    <a:cs typeface="B Nazanin" panose="00000400000000000000" pitchFamily="2" charset="-78"/>
                  </a:rPr>
                  <a:t>هیدروژن است.</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fa-IR" dirty="0">
                  <a:cs typeface="B Nazanin" panose="00000400000000000000" pitchFamily="2" charset="-78"/>
                </a:endParaRP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838200" y="1628775"/>
                <a:ext cx="11163300" cy="4548188"/>
              </a:xfrm>
              <a:blipFill rotWithShape="1">
                <a:blip r:embed="rId4"/>
                <a:stretch>
                  <a:fillRect l="-601" r="-765"/>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BFA19011-D97C-49A9-BF24-08C876881459}" type="slidenum">
              <a:rPr lang="fa-IR" smtClean="0"/>
              <a:t>9</a:t>
            </a:fld>
            <a:endParaRPr lang="fa-I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01" y="4043966"/>
            <a:ext cx="3907397" cy="267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3497" y="4043967"/>
            <a:ext cx="3919001" cy="2763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3008829"/>
      </p:ext>
    </p:extLst>
  </p:cSld>
  <p:clrMapOvr>
    <a:masterClrMapping/>
  </p:clrMapOvr>
  <p:transition spd="slow" advTm="1118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736</Words>
  <Application>Microsoft Office PowerPoint</Application>
  <PresentationFormat>Custom</PresentationFormat>
  <Paragraphs>93</Paragraphs>
  <Slides>22</Slides>
  <Notes>2</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بنام خدا  عنوان: خواص فیزیکی    نام درس: تصفیه آب و فاضلاب   مدرس:پریسا قهرمانی   سال تحصیلی99-98 </vt:lpstr>
      <vt:lpstr>حالت فیزیکی آب</vt:lpstr>
      <vt:lpstr>PowerPoint Presentation</vt:lpstr>
      <vt:lpstr>PowerPoint Presentation</vt:lpstr>
      <vt:lpstr>آب:</vt:lpstr>
      <vt:lpstr>خواص فیزیکی آب به قرار زیرند:</vt:lpstr>
      <vt:lpstr>درجه حرارت</vt:lpstr>
      <vt:lpstr>:PH</vt:lpstr>
      <vt:lpstr>وزن مخصوص </vt:lpstr>
      <vt:lpstr>تغییرات وزن مخصوص با حرارت</vt:lpstr>
      <vt:lpstr>ویسکوزیته یا لزجی </vt:lpstr>
      <vt:lpstr>PowerPoint Presentation</vt:lpstr>
      <vt:lpstr>  کشش سطحي بعلت وجود عدم تقارن بین نیروهای وارد بر مولکول های موجود در سطح است. این پدیده که در جهت موازی با سطح مرزی عمل میکند و می خواهد آن سطح را به کمترین مقدار  برساند. بالا بودن کشش سطحی آب سبب تشکیل قطرات آب و چسبیدن آن به دیواره های عمودی ظروف و نیز حرکت آب و شیره پرورده در گیاهان از ریشه تا برگ است.   Surface tension</vt:lpstr>
      <vt:lpstr>عوامل مؤثر بر كشش سطحي</vt:lpstr>
      <vt:lpstr>قابلیت هدایت الکتریکیelectrical conductivity (EC)</vt:lpstr>
      <vt:lpstr>DIELECTRIC CONSTANT</vt:lpstr>
      <vt:lpstr>PowerPoint Presentation</vt:lpstr>
      <vt:lpstr> </vt:lpstr>
      <vt:lpstr>PowerPoint Presentation</vt:lpstr>
      <vt:lpstr>عناوین جلسه بعدی</vt:lpstr>
      <vt:lpstr>پایان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SarirRayanah</dc:creator>
  <cp:lastModifiedBy>Good</cp:lastModifiedBy>
  <cp:revision>42</cp:revision>
  <dcterms:created xsi:type="dcterms:W3CDTF">2016-10-07T14:41:40Z</dcterms:created>
  <dcterms:modified xsi:type="dcterms:W3CDTF">2020-04-04T21:18:53Z</dcterms:modified>
</cp:coreProperties>
</file>