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  <p:sldMasterId id="2147483680" r:id="rId2"/>
  </p:sldMasterIdLst>
  <p:notesMasterIdLst>
    <p:notesMasterId r:id="rId18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fa-IR"/>
    </a:defPPr>
    <a:lvl1pPr marL="0" algn="r" defTabSz="914309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r" defTabSz="914309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r" defTabSz="914309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r" defTabSz="914309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r" defTabSz="914309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r" defTabSz="914309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r" defTabSz="914309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r" defTabSz="914309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r" defTabSz="914309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1" d="100"/>
          <a:sy n="71" d="100"/>
        </p:scale>
        <p:origin x="-113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24A29E0-503C-41E4-AD06-C274D71D8317}" type="datetimeFigureOut">
              <a:rPr lang="fa-IR" smtClean="0"/>
              <a:t>08/14/1441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3064DA7-FF22-4C51-A4E1-9A7D55C3BC83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8784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309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r" defTabSz="914309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r" defTabSz="914309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r" defTabSz="914309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r" defTabSz="914309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r" defTabSz="914309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r" defTabSz="914309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r" defTabSz="914309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r" defTabSz="914309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4C79B-1B1A-4659-85AE-1C02986AADDF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دانشکده فنی و حرفه‌ای ختران شیراز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1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74C79B-1B1A-4659-85AE-1C02986AADDF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a-IR" smtClean="0">
                <a:solidFill>
                  <a:prstClr val="black"/>
                </a:solidFill>
              </a:rPr>
              <a:t>دانشکده فنی و حرفه‌ای ختران شیراز</a:t>
            </a: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1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699" y="3"/>
            <a:ext cx="917337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1871134"/>
            <a:ext cx="5111752" cy="1515533"/>
          </a:xfrm>
        </p:spPr>
        <p:txBody>
          <a:bodyPr anchor="b">
            <a:noAutofit/>
          </a:bodyPr>
          <a:lstStyle>
            <a:lvl1pPr algn="ctr">
              <a:defRPr sz="45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3657597"/>
            <a:ext cx="5111752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81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2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3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5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64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7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85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4" y="5037663"/>
            <a:ext cx="673100" cy="279400"/>
          </a:xfrm>
        </p:spPr>
        <p:txBody>
          <a:bodyPr/>
          <a:lstStyle/>
          <a:p>
            <a:fld id="{2342F0B9-5FEE-4EFC-9A8D-4CD2A1CB88C7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5037663"/>
            <a:ext cx="3910976" cy="279400"/>
          </a:xfr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5037663"/>
            <a:ext cx="413375" cy="279400"/>
          </a:xfrm>
        </p:spPr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3522131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0712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4815421"/>
            <a:ext cx="7207250" cy="566738"/>
          </a:xfrm>
        </p:spPr>
        <p:txBody>
          <a:bodyPr anchor="b">
            <a:normAutofit/>
          </a:bodyPr>
          <a:lstStyle>
            <a:lvl1pPr algn="ctr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91" y="1041406"/>
            <a:ext cx="7579479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81069" indent="0">
              <a:buNone/>
              <a:defRPr sz="1300"/>
            </a:lvl2pPr>
            <a:lvl3pPr marL="762138" indent="0">
              <a:buNone/>
              <a:defRPr sz="1300"/>
            </a:lvl3pPr>
            <a:lvl4pPr marL="1143207" indent="0">
              <a:buNone/>
              <a:defRPr sz="1300"/>
            </a:lvl4pPr>
            <a:lvl5pPr marL="1524272" indent="0">
              <a:buNone/>
              <a:defRPr sz="1300"/>
            </a:lvl5pPr>
            <a:lvl6pPr marL="1905335" indent="0">
              <a:buNone/>
              <a:defRPr sz="1300"/>
            </a:lvl6pPr>
            <a:lvl7pPr marL="2286406" indent="0">
              <a:buNone/>
              <a:defRPr sz="1300"/>
            </a:lvl7pPr>
            <a:lvl8pPr marL="2667468" indent="0">
              <a:buNone/>
              <a:defRPr sz="1300"/>
            </a:lvl8pPr>
            <a:lvl9pPr marL="3048536" indent="0">
              <a:buNone/>
              <a:defRPr sz="13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5382153"/>
            <a:ext cx="7207250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81069" indent="0">
              <a:buNone/>
              <a:defRPr sz="1000"/>
            </a:lvl2pPr>
            <a:lvl3pPr marL="762138" indent="0">
              <a:buNone/>
              <a:defRPr sz="800"/>
            </a:lvl3pPr>
            <a:lvl4pPr marL="1143207" indent="0">
              <a:buNone/>
              <a:defRPr sz="800"/>
            </a:lvl4pPr>
            <a:lvl5pPr marL="1524272" indent="0">
              <a:buNone/>
              <a:defRPr sz="800"/>
            </a:lvl5pPr>
            <a:lvl6pPr marL="1905335" indent="0">
              <a:buNone/>
              <a:defRPr sz="800"/>
            </a:lvl6pPr>
            <a:lvl7pPr marL="2286406" indent="0">
              <a:buNone/>
              <a:defRPr sz="800"/>
            </a:lvl7pPr>
            <a:lvl8pPr marL="2667468" indent="0">
              <a:buNone/>
              <a:defRPr sz="800"/>
            </a:lvl8pPr>
            <a:lvl9pPr marL="304853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B9AAA-AE3D-47D9-9942-09F5BD72BC2A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784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982136"/>
            <a:ext cx="7194549" cy="2954868"/>
          </a:xfrm>
        </p:spPr>
        <p:txBody>
          <a:bodyPr anchor="ctr">
            <a:normAutofit/>
          </a:bodyPr>
          <a:lstStyle>
            <a:lvl1pPr algn="ctr">
              <a:defRPr sz="27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4343407"/>
            <a:ext cx="7194549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0">
                <a:solidFill>
                  <a:schemeClr val="tx1"/>
                </a:solidFill>
              </a:defRPr>
            </a:lvl1pPr>
            <a:lvl2pPr marL="381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21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32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4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5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6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7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8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4D71A-502E-4638-9845-6424A420F368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4140199"/>
            <a:ext cx="70554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5067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2" y="982136"/>
            <a:ext cx="6972299" cy="2370668"/>
          </a:xfrm>
        </p:spPr>
        <p:txBody>
          <a:bodyPr anchor="ctr">
            <a:normAutofit/>
          </a:bodyPr>
          <a:lstStyle>
            <a:lvl1pPr algn="ctr">
              <a:defRPr sz="27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700"/>
            </a:lvl1pPr>
            <a:lvl2pPr marL="381069" indent="0">
              <a:buFontTx/>
              <a:buNone/>
              <a:defRPr/>
            </a:lvl2pPr>
            <a:lvl3pPr marL="762138" indent="0">
              <a:buFontTx/>
              <a:buNone/>
              <a:defRPr/>
            </a:lvl3pPr>
            <a:lvl4pPr marL="1143207" indent="0">
              <a:buFontTx/>
              <a:buNone/>
              <a:defRPr/>
            </a:lvl4pPr>
            <a:lvl5pPr marL="1524272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343407"/>
            <a:ext cx="7207250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00">
                <a:solidFill>
                  <a:schemeClr val="tx1"/>
                </a:solidFill>
              </a:defRPr>
            </a:lvl1pPr>
            <a:lvl2pPr marL="381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21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32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4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5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6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7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8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CB4B79-73F3-4F79-8915-AF73A9D3DC84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879962"/>
            <a:ext cx="457200" cy="584776"/>
          </a:xfrm>
          <a:prstGeom prst="rect">
            <a:avLst/>
          </a:prstGeom>
        </p:spPr>
        <p:txBody>
          <a:bodyPr vert="horz" lIns="76208" tIns="38105" rIns="76208" bIns="38105" rtlCol="0" anchor="ctr">
            <a:noAutofit/>
          </a:bodyPr>
          <a:lstStyle/>
          <a:p>
            <a:pPr algn="l" defTabSz="737359" rtl="0"/>
            <a:r>
              <a:rPr lang="en-US" sz="67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2" y="2827870"/>
            <a:ext cx="457200" cy="584776"/>
          </a:xfrm>
          <a:prstGeom prst="rect">
            <a:avLst/>
          </a:prstGeom>
        </p:spPr>
        <p:txBody>
          <a:bodyPr vert="horz" lIns="76208" tIns="38105" rIns="76208" bIns="38105" rtlCol="0" anchor="ctr">
            <a:noAutofit/>
          </a:bodyPr>
          <a:lstStyle/>
          <a:p>
            <a:pPr defTabSz="737359" rtl="0"/>
            <a:r>
              <a:rPr lang="en-US" sz="67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4140199"/>
            <a:ext cx="70554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680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72" y="3308581"/>
            <a:ext cx="7207251" cy="1468800"/>
          </a:xfrm>
        </p:spPr>
        <p:txBody>
          <a:bodyPr anchor="b">
            <a:normAutofit/>
          </a:bodyPr>
          <a:lstStyle>
            <a:lvl1pPr algn="l">
              <a:defRPr sz="27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71" y="4777381"/>
            <a:ext cx="720725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700">
                <a:solidFill>
                  <a:schemeClr val="tx1"/>
                </a:solidFill>
              </a:defRPr>
            </a:lvl1pPr>
            <a:lvl2pPr marL="381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21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32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4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5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6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7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8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6AC23-FA58-40EC-B7BC-5BDF52F1B728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93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2" y="982136"/>
            <a:ext cx="6972299" cy="2243668"/>
          </a:xfrm>
        </p:spPr>
        <p:txBody>
          <a:bodyPr anchor="ctr">
            <a:normAutofit/>
          </a:bodyPr>
          <a:lstStyle>
            <a:lvl1pPr algn="ctr">
              <a:defRPr sz="27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71" y="3639312"/>
            <a:ext cx="7207251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381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21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32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4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5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6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7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8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71" y="4529667"/>
            <a:ext cx="720725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81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21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32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4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5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6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7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8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39E60-45B2-4594-9BCC-B89DB0BD6719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879962"/>
            <a:ext cx="457200" cy="584776"/>
          </a:xfrm>
          <a:prstGeom prst="rect">
            <a:avLst/>
          </a:prstGeom>
        </p:spPr>
        <p:txBody>
          <a:bodyPr vert="horz" lIns="76208" tIns="38105" rIns="76208" bIns="38105" rtlCol="0" anchor="ctr">
            <a:noAutofit/>
          </a:bodyPr>
          <a:lstStyle/>
          <a:p>
            <a:pPr algn="l" defTabSz="737359" rtl="0"/>
            <a:r>
              <a:rPr lang="en-US" sz="67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2" y="2599262"/>
            <a:ext cx="457200" cy="584776"/>
          </a:xfrm>
          <a:prstGeom prst="rect">
            <a:avLst/>
          </a:prstGeom>
        </p:spPr>
        <p:txBody>
          <a:bodyPr vert="horz" lIns="76208" tIns="38105" rIns="76208" bIns="38105" rtlCol="0" anchor="ctr">
            <a:noAutofit/>
          </a:bodyPr>
          <a:lstStyle/>
          <a:p>
            <a:pPr defTabSz="737359" rtl="0"/>
            <a:r>
              <a:rPr lang="en-US" sz="67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3429000"/>
            <a:ext cx="70554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43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982136"/>
            <a:ext cx="7207250" cy="2243668"/>
          </a:xfrm>
        </p:spPr>
        <p:txBody>
          <a:bodyPr vert="horz" lIns="73732" tIns="36864" rIns="73732" bIns="36864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71" y="3630168"/>
            <a:ext cx="7207251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300">
                <a:solidFill>
                  <a:schemeClr val="tx1"/>
                </a:solidFill>
              </a:defRPr>
            </a:lvl1pPr>
            <a:lvl2pPr marL="381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21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32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4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5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6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7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8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4470407"/>
            <a:ext cx="7207253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81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21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32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4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5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6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7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8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788A2-127F-4539-A593-B79A18FFB7B0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429000"/>
            <a:ext cx="70554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3912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E61952-1D3E-4A6F-91D3-DCB1E9E7FB73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64360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38" y="982133"/>
            <a:ext cx="1418171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69" y="982132"/>
            <a:ext cx="5574769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91957-5526-421F-8FBF-7C911C9D9F0D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7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9386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Imag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xmlns="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572000" y="20"/>
            <a:ext cx="4572000" cy="6371351"/>
          </a:xfrm>
          <a:solidFill>
            <a:schemeClr val="bg1">
              <a:lumMod val="95000"/>
            </a:schemeClr>
          </a:solidFill>
        </p:spPr>
        <p:txBody>
          <a:bodyPr tIns="1277314" anchor="t"/>
          <a:lstStyle>
            <a:lvl1pPr marL="0" indent="0" algn="ctr">
              <a:buNone/>
              <a:defRPr sz="10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850" y="3802899"/>
            <a:ext cx="3486150" cy="985000"/>
          </a:xfrm>
          <a:solidFill>
            <a:schemeClr val="bg1"/>
          </a:solidFill>
        </p:spPr>
        <p:txBody>
          <a:bodyPr lIns="145151" tIns="145151" rIns="145151" bIns="145151"/>
          <a:lstStyle>
            <a:lvl1pPr algn="r">
              <a:defRPr sz="5000" b="1" spc="-2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xmlns="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333850" y="4787900"/>
            <a:ext cx="3486150" cy="1162800"/>
          </a:xfrm>
          <a:solidFill>
            <a:schemeClr val="tx1">
              <a:alpha val="80000"/>
            </a:schemeClr>
          </a:solidFill>
        </p:spPr>
        <p:txBody>
          <a:bodyPr lIns="145151" tIns="145151" rIns="145151" bIns="145151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222290" indent="0">
              <a:buNone/>
              <a:defRPr/>
            </a:lvl2pPr>
            <a:lvl3pPr marL="452516" indent="0">
              <a:buNone/>
              <a:defRPr/>
            </a:lvl3pPr>
            <a:lvl4pPr marL="674808" indent="0">
              <a:buNone/>
              <a:defRPr/>
            </a:lvl4pPr>
            <a:lvl5pPr marL="897093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4001" y="2668686"/>
            <a:ext cx="4104000" cy="2999426"/>
          </a:xfrm>
        </p:spPr>
        <p:txBody>
          <a:bodyPr anchor="b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505ED12-A431-4761-87A4-F05164BE022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>
                <a:solidFill>
                  <a:prstClr val="black"/>
                </a:solidFill>
              </a:rPr>
              <a:pPr/>
              <a:t>‹#›</a:t>
            </a:fld>
            <a:endParaRPr lang="en-ZA" dirty="0">
              <a:solidFill>
                <a:prstClr val="black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508F53F-6AA2-4060-904A-BC90211DC043}"/>
              </a:ext>
            </a:extLst>
          </p:cNvPr>
          <p:cNvSpPr/>
          <p:nvPr userDrawn="1"/>
        </p:nvSpPr>
        <p:spPr>
          <a:xfrm>
            <a:off x="7011441" y="3700778"/>
            <a:ext cx="1808559" cy="1148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732" tIns="36864" rIns="73732" bIns="36864" rtlCol="0" anchor="ctr"/>
          <a:lstStyle/>
          <a:p>
            <a:pPr algn="l" defTabSz="737359" rtl="0"/>
            <a:endParaRPr lang="en-ZA" sz="15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503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59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5158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D5A86F4-1E8A-427B-BA32-7E2D15C9D71C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24840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F1E12C7-2AAE-4977-9E22-7D7549F9F8A8}" type="slidenum">
              <a:rPr lang="ar-SA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3124200" y="624840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58280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2421466"/>
            <a:ext cx="70554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6DF3C4-7F52-4915-9E86-2A9AA0B89566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8504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5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8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1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14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77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0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7819ED-443E-42D6-BC24-67F190648F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4033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700B0-D07E-4418-98E3-C5358C0C8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8410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2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25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88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51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14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7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40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0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0B69A-5244-42A8-BB54-8E469B7F29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11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2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A0B22-7182-4F2C-88BC-C99FE26DF0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98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3" indent="0">
              <a:buNone/>
              <a:defRPr sz="2000" b="1"/>
            </a:lvl2pPr>
            <a:lvl3pPr marL="912571" indent="0">
              <a:buNone/>
              <a:defRPr sz="1800" b="1"/>
            </a:lvl3pPr>
            <a:lvl4pPr marL="1368859" indent="0">
              <a:buNone/>
              <a:defRPr sz="1600" b="1"/>
            </a:lvl4pPr>
            <a:lvl5pPr marL="1825145" indent="0">
              <a:buNone/>
              <a:defRPr sz="1600" b="1"/>
            </a:lvl5pPr>
            <a:lvl6pPr marL="2281434" indent="0">
              <a:buNone/>
              <a:defRPr sz="1600" b="1"/>
            </a:lvl6pPr>
            <a:lvl7pPr marL="2737719" indent="0">
              <a:buNone/>
              <a:defRPr sz="1600" b="1"/>
            </a:lvl7pPr>
            <a:lvl8pPr marL="3194001" indent="0">
              <a:buNone/>
              <a:defRPr sz="1600" b="1"/>
            </a:lvl8pPr>
            <a:lvl9pPr marL="36502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83" indent="0">
              <a:buNone/>
              <a:defRPr sz="2000" b="1"/>
            </a:lvl2pPr>
            <a:lvl3pPr marL="912571" indent="0">
              <a:buNone/>
              <a:defRPr sz="1800" b="1"/>
            </a:lvl3pPr>
            <a:lvl4pPr marL="1368859" indent="0">
              <a:buNone/>
              <a:defRPr sz="1600" b="1"/>
            </a:lvl4pPr>
            <a:lvl5pPr marL="1825145" indent="0">
              <a:buNone/>
              <a:defRPr sz="1600" b="1"/>
            </a:lvl5pPr>
            <a:lvl6pPr marL="2281434" indent="0">
              <a:buNone/>
              <a:defRPr sz="1600" b="1"/>
            </a:lvl6pPr>
            <a:lvl7pPr marL="2737719" indent="0">
              <a:buNone/>
              <a:defRPr sz="1600" b="1"/>
            </a:lvl7pPr>
            <a:lvl8pPr marL="3194001" indent="0">
              <a:buNone/>
              <a:defRPr sz="1600" b="1"/>
            </a:lvl8pPr>
            <a:lvl9pPr marL="365028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56E9B-2F7A-4E9F-9B0D-45B42E4F00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239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91687E-727A-4618-A420-42C1CC5B815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575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1E7E4-67F5-4B41-A30E-924827867E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735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0" y="1435109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283" indent="0">
              <a:buNone/>
              <a:defRPr sz="1200"/>
            </a:lvl2pPr>
            <a:lvl3pPr marL="912571" indent="0">
              <a:buNone/>
              <a:defRPr sz="1000"/>
            </a:lvl3pPr>
            <a:lvl4pPr marL="1368859" indent="0">
              <a:buNone/>
              <a:defRPr sz="900"/>
            </a:lvl4pPr>
            <a:lvl5pPr marL="1825145" indent="0">
              <a:buNone/>
              <a:defRPr sz="900"/>
            </a:lvl5pPr>
            <a:lvl6pPr marL="2281434" indent="0">
              <a:buNone/>
              <a:defRPr sz="900"/>
            </a:lvl6pPr>
            <a:lvl7pPr marL="2737719" indent="0">
              <a:buNone/>
              <a:defRPr sz="900"/>
            </a:lvl7pPr>
            <a:lvl8pPr marL="3194001" indent="0">
              <a:buNone/>
              <a:defRPr sz="900"/>
            </a:lvl8pPr>
            <a:lvl9pPr marL="36502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A987C6-8273-4B71-B06D-01C1683E2E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7076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283" indent="0">
              <a:buNone/>
              <a:defRPr sz="2800"/>
            </a:lvl2pPr>
            <a:lvl3pPr marL="912571" indent="0">
              <a:buNone/>
              <a:defRPr sz="2400"/>
            </a:lvl3pPr>
            <a:lvl4pPr marL="1368859" indent="0">
              <a:buNone/>
              <a:defRPr sz="2000"/>
            </a:lvl4pPr>
            <a:lvl5pPr marL="1825145" indent="0">
              <a:buNone/>
              <a:defRPr sz="2000"/>
            </a:lvl5pPr>
            <a:lvl6pPr marL="2281434" indent="0">
              <a:buNone/>
              <a:defRPr sz="2000"/>
            </a:lvl6pPr>
            <a:lvl7pPr marL="2737719" indent="0">
              <a:buNone/>
              <a:defRPr sz="2000"/>
            </a:lvl7pPr>
            <a:lvl8pPr marL="3194001" indent="0">
              <a:buNone/>
              <a:defRPr sz="2000"/>
            </a:lvl8pPr>
            <a:lvl9pPr marL="365028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283" indent="0">
              <a:buNone/>
              <a:defRPr sz="1200"/>
            </a:lvl2pPr>
            <a:lvl3pPr marL="912571" indent="0">
              <a:buNone/>
              <a:defRPr sz="1000"/>
            </a:lvl3pPr>
            <a:lvl4pPr marL="1368859" indent="0">
              <a:buNone/>
              <a:defRPr sz="900"/>
            </a:lvl4pPr>
            <a:lvl5pPr marL="1825145" indent="0">
              <a:buNone/>
              <a:defRPr sz="900"/>
            </a:lvl5pPr>
            <a:lvl6pPr marL="2281434" indent="0">
              <a:buNone/>
              <a:defRPr sz="900"/>
            </a:lvl6pPr>
            <a:lvl7pPr marL="2737719" indent="0">
              <a:buNone/>
              <a:defRPr sz="900"/>
            </a:lvl7pPr>
            <a:lvl8pPr marL="3194001" indent="0">
              <a:buNone/>
              <a:defRPr sz="900"/>
            </a:lvl8pPr>
            <a:lvl9pPr marL="3650287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9759B-7B03-443B-A469-92365144C6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729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88982-231D-4017-81CE-8D6E5056FD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13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752606"/>
            <a:ext cx="6119016" cy="1822514"/>
          </a:xfrm>
        </p:spPr>
        <p:txBody>
          <a:bodyPr anchor="b">
            <a:normAutofit/>
          </a:bodyPr>
          <a:lstStyle>
            <a:lvl1pPr algn="ctr">
              <a:defRPr sz="37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1" y="3846051"/>
            <a:ext cx="6119018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38106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213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32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42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53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64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74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853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AF1EA-2778-4270-9AD2-6136742013BE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63" y="3710585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5738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5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EF65D-D0CE-4306-9AEB-195CC707CE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771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2421466"/>
            <a:ext cx="70554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2560320"/>
            <a:ext cx="3538728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8E19-CEE7-4067-88EE-9602760F9AA3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380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658539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62"/>
              </a:spcBef>
              <a:spcAft>
                <a:spcPts val="501"/>
              </a:spcAft>
              <a:buNone/>
              <a:defRPr sz="2300" b="0">
                <a:solidFill>
                  <a:schemeClr val="accent1"/>
                </a:solidFill>
              </a:defRPr>
            </a:lvl1pPr>
            <a:lvl2pPr marL="381069" indent="0">
              <a:buNone/>
              <a:defRPr sz="1700" b="1"/>
            </a:lvl2pPr>
            <a:lvl3pPr marL="762138" indent="0">
              <a:buNone/>
              <a:defRPr sz="1500" b="1"/>
            </a:lvl3pPr>
            <a:lvl4pPr marL="1143207" indent="0">
              <a:buNone/>
              <a:defRPr sz="1300" b="1"/>
            </a:lvl4pPr>
            <a:lvl5pPr marL="1524272" indent="0">
              <a:buNone/>
              <a:defRPr sz="1300" b="1"/>
            </a:lvl5pPr>
            <a:lvl6pPr marL="1905335" indent="0">
              <a:buNone/>
              <a:defRPr sz="1300" b="1"/>
            </a:lvl6pPr>
            <a:lvl7pPr marL="2286406" indent="0">
              <a:buNone/>
              <a:defRPr sz="1300" b="1"/>
            </a:lvl7pPr>
            <a:lvl8pPr marL="2667468" indent="0">
              <a:buNone/>
              <a:defRPr sz="1300" b="1"/>
            </a:lvl8pPr>
            <a:lvl9pPr marL="3048536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324328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2658539"/>
            <a:ext cx="3538728" cy="576262"/>
          </a:xfrm>
        </p:spPr>
        <p:txBody>
          <a:bodyPr anchor="b">
            <a:noAutofit/>
          </a:bodyPr>
          <a:lstStyle>
            <a:lvl1pPr marL="0" indent="0">
              <a:spcBef>
                <a:spcPts val="562"/>
              </a:spcBef>
              <a:spcAft>
                <a:spcPts val="501"/>
              </a:spcAft>
              <a:buNone/>
              <a:defRPr sz="2300" b="0">
                <a:solidFill>
                  <a:schemeClr val="accent1"/>
                </a:solidFill>
              </a:defRPr>
            </a:lvl1pPr>
            <a:lvl2pPr marL="381069" indent="0">
              <a:buNone/>
              <a:defRPr sz="1700" b="1"/>
            </a:lvl2pPr>
            <a:lvl3pPr marL="762138" indent="0">
              <a:buNone/>
              <a:defRPr sz="1500" b="1"/>
            </a:lvl3pPr>
            <a:lvl4pPr marL="1143207" indent="0">
              <a:buNone/>
              <a:defRPr sz="1300" b="1"/>
            </a:lvl4pPr>
            <a:lvl5pPr marL="1524272" indent="0">
              <a:buNone/>
              <a:defRPr sz="1300" b="1"/>
            </a:lvl5pPr>
            <a:lvl6pPr marL="1905335" indent="0">
              <a:buNone/>
              <a:defRPr sz="1300" b="1"/>
            </a:lvl6pPr>
            <a:lvl7pPr marL="2286406" indent="0">
              <a:buNone/>
              <a:defRPr sz="1300" b="1"/>
            </a:lvl7pPr>
            <a:lvl8pPr marL="2667468" indent="0">
              <a:buNone/>
              <a:defRPr sz="1300" b="1"/>
            </a:lvl8pPr>
            <a:lvl9pPr marL="3048536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3243283"/>
            <a:ext cx="3538728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1DF00-DAF4-47A1-957C-2773DFC96AE8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2421466"/>
            <a:ext cx="70554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776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88108-31AA-4674-91CF-9474E886201B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2421466"/>
            <a:ext cx="70554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2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2AE12-180F-436C-BDC3-416777CC2AEC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8" y="1388534"/>
            <a:ext cx="2788841" cy="1371600"/>
          </a:xfrm>
        </p:spPr>
        <p:txBody>
          <a:bodyPr anchor="b">
            <a:normAutofit/>
          </a:bodyPr>
          <a:lstStyle>
            <a:lvl1pPr algn="ctr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982133"/>
            <a:ext cx="410210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8" y="3031065"/>
            <a:ext cx="2788841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81069" indent="0">
              <a:buNone/>
              <a:defRPr sz="1000"/>
            </a:lvl2pPr>
            <a:lvl3pPr marL="762138" indent="0">
              <a:buNone/>
              <a:defRPr sz="800"/>
            </a:lvl3pPr>
            <a:lvl4pPr marL="1143207" indent="0">
              <a:buNone/>
              <a:defRPr sz="800"/>
            </a:lvl4pPr>
            <a:lvl5pPr marL="1524272" indent="0">
              <a:buNone/>
              <a:defRPr sz="800"/>
            </a:lvl5pPr>
            <a:lvl6pPr marL="1905335" indent="0">
              <a:buNone/>
              <a:defRPr sz="800"/>
            </a:lvl6pPr>
            <a:lvl7pPr marL="2286406" indent="0">
              <a:buNone/>
              <a:defRPr sz="800"/>
            </a:lvl7pPr>
            <a:lvl8pPr marL="2667468" indent="0">
              <a:buNone/>
              <a:defRPr sz="800"/>
            </a:lvl8pPr>
            <a:lvl9pPr marL="304853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6812C-68FC-450F-A2F7-1DA9E44BF4CA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8" y="2912533"/>
            <a:ext cx="263587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22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883832"/>
            <a:ext cx="4681362" cy="1371600"/>
          </a:xfrm>
        </p:spPr>
        <p:txBody>
          <a:bodyPr anchor="b">
            <a:normAutofit/>
          </a:bodyPr>
          <a:lstStyle>
            <a:lvl1pPr algn="ctr">
              <a:defRPr sz="23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3" y="1041400"/>
            <a:ext cx="2297510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300"/>
            </a:lvl1pPr>
            <a:lvl2pPr marL="381069" indent="0">
              <a:buNone/>
              <a:defRPr sz="1300"/>
            </a:lvl2pPr>
            <a:lvl3pPr marL="762138" indent="0">
              <a:buNone/>
              <a:defRPr sz="1300"/>
            </a:lvl3pPr>
            <a:lvl4pPr marL="1143207" indent="0">
              <a:buNone/>
              <a:defRPr sz="1300"/>
            </a:lvl4pPr>
            <a:lvl5pPr marL="1524272" indent="0">
              <a:buNone/>
              <a:defRPr sz="1300"/>
            </a:lvl5pPr>
            <a:lvl6pPr marL="1905335" indent="0">
              <a:buNone/>
              <a:defRPr sz="1300"/>
            </a:lvl6pPr>
            <a:lvl7pPr marL="2286406" indent="0">
              <a:buNone/>
              <a:defRPr sz="1300"/>
            </a:lvl7pPr>
            <a:lvl8pPr marL="2667468" indent="0">
              <a:buNone/>
              <a:defRPr sz="1300"/>
            </a:lvl8pPr>
            <a:lvl9pPr marL="3048536" indent="0">
              <a:buNone/>
              <a:defRPr sz="13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3255432"/>
            <a:ext cx="4681362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500"/>
            </a:lvl1pPr>
            <a:lvl2pPr marL="381069" indent="0">
              <a:buNone/>
              <a:defRPr sz="1000"/>
            </a:lvl2pPr>
            <a:lvl3pPr marL="762138" indent="0">
              <a:buNone/>
              <a:defRPr sz="800"/>
            </a:lvl3pPr>
            <a:lvl4pPr marL="1143207" indent="0">
              <a:buNone/>
              <a:defRPr sz="800"/>
            </a:lvl4pPr>
            <a:lvl5pPr marL="1524272" indent="0">
              <a:buNone/>
              <a:defRPr sz="800"/>
            </a:lvl5pPr>
            <a:lvl6pPr marL="1905335" indent="0">
              <a:buNone/>
              <a:defRPr sz="800"/>
            </a:lvl6pPr>
            <a:lvl7pPr marL="2286406" indent="0">
              <a:buNone/>
              <a:defRPr sz="800"/>
            </a:lvl7pPr>
            <a:lvl8pPr marL="2667468" indent="0">
              <a:buNone/>
              <a:defRPr sz="800"/>
            </a:lvl8pPr>
            <a:lvl9pPr marL="3048536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DF935-A12C-4AD5-A3EC-BD9F55313A4A}" type="datetime1">
              <a:rPr lang="en-US" smtClean="0">
                <a:solidFill>
                  <a:prstClr val="black"/>
                </a:solidFill>
              </a:rPr>
              <a:pPr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0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1" y="3"/>
            <a:ext cx="9172471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3" y="982132"/>
            <a:ext cx="7200897" cy="1303867"/>
          </a:xfrm>
          <a:prstGeom prst="rect">
            <a:avLst/>
          </a:prstGeom>
          <a:effectLst/>
        </p:spPr>
        <p:txBody>
          <a:bodyPr vert="horz" lIns="73732" tIns="36864" rIns="73732" bIns="36864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2556942"/>
            <a:ext cx="7200897" cy="3318936"/>
          </a:xfrm>
          <a:prstGeom prst="rect">
            <a:avLst/>
          </a:prstGeom>
        </p:spPr>
        <p:txBody>
          <a:bodyPr vert="horz" lIns="73732" tIns="36864" rIns="73732" bIns="36864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5969000"/>
            <a:ext cx="1200150" cy="279400"/>
          </a:xfrm>
          <a:prstGeom prst="rect">
            <a:avLst/>
          </a:prstGeom>
        </p:spPr>
        <p:txBody>
          <a:bodyPr vert="horz" lIns="73732" tIns="36864" rIns="73732" bIns="36864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737359" rtl="0"/>
            <a:fld id="{21BF5156-E862-4B43-96A5-E97DE53C661B}" type="datetime1">
              <a:rPr lang="en-US" smtClean="0">
                <a:solidFill>
                  <a:prstClr val="black"/>
                </a:solidFill>
              </a:rPr>
              <a:pPr defTabSz="737359" rtl="0"/>
              <a:t>4/7/2020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71" y="5969000"/>
            <a:ext cx="5479425" cy="279400"/>
          </a:xfrm>
          <a:prstGeom prst="rect">
            <a:avLst/>
          </a:prstGeom>
        </p:spPr>
        <p:txBody>
          <a:bodyPr vert="horz" lIns="73732" tIns="36864" rIns="73732" bIns="36864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737359" rtl="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46" y="5969000"/>
            <a:ext cx="407023" cy="279400"/>
          </a:xfrm>
          <a:prstGeom prst="rect">
            <a:avLst/>
          </a:prstGeom>
        </p:spPr>
        <p:txBody>
          <a:bodyPr vert="horz" lIns="73732" tIns="36864" rIns="73732" bIns="36864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737359" rtl="0"/>
            <a:fld id="{0099F919-FB18-4F8D-A501-6D8627C5E7D7}" type="slidenum">
              <a:rPr lang="en-US" smtClean="0">
                <a:solidFill>
                  <a:prstClr val="black"/>
                </a:solidFill>
              </a:rPr>
              <a:pPr defTabSz="737359" rtl="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5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hf hdr="0" ftr="0" dt="0"/>
  <p:txStyles>
    <p:titleStyle>
      <a:lvl1pPr algn="ctr" defTabSz="381069" rtl="0" eaLnBrk="1" latinLnBrk="0" hangingPunct="1">
        <a:spcBef>
          <a:spcPct val="0"/>
        </a:spcBef>
        <a:buNone/>
        <a:defRPr sz="37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38166" indent="-238166" algn="l" defTabSz="381069" rtl="0" eaLnBrk="1" latinLnBrk="0" hangingPunct="1">
        <a:spcBef>
          <a:spcPct val="20000"/>
        </a:spcBef>
        <a:spcAft>
          <a:spcPts val="501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619234" indent="-238166" algn="l" defTabSz="381069" rtl="0" eaLnBrk="1" latinLnBrk="0" hangingPunct="1">
        <a:spcBef>
          <a:spcPct val="20000"/>
        </a:spcBef>
        <a:spcAft>
          <a:spcPts val="501"/>
        </a:spcAft>
        <a:buClr>
          <a:schemeClr val="accent1"/>
        </a:buClr>
        <a:buSzPct val="115000"/>
        <a:buFont typeface="Arial"/>
        <a:buChar char="•"/>
        <a:defRPr sz="17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000300" indent="-238166" algn="l" defTabSz="381069" rtl="0" eaLnBrk="1" latinLnBrk="0" hangingPunct="1">
        <a:spcBef>
          <a:spcPct val="20000"/>
        </a:spcBef>
        <a:spcAft>
          <a:spcPts val="501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286099" indent="-142898" algn="l" defTabSz="381069" rtl="0" eaLnBrk="1" latinLnBrk="0" hangingPunct="1">
        <a:spcBef>
          <a:spcPct val="20000"/>
        </a:spcBef>
        <a:spcAft>
          <a:spcPts val="501"/>
        </a:spcAft>
        <a:buClr>
          <a:schemeClr val="accent1"/>
        </a:buClr>
        <a:buSzPct val="115000"/>
        <a:buFont typeface="Arial"/>
        <a:buChar char="•"/>
        <a:defRPr sz="13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667167" indent="-142898" algn="l" defTabSz="381069" rtl="0" eaLnBrk="1" latinLnBrk="0" hangingPunct="1">
        <a:spcBef>
          <a:spcPct val="20000"/>
        </a:spcBef>
        <a:spcAft>
          <a:spcPts val="501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095869" indent="-190535" algn="l" defTabSz="381069" rtl="0" eaLnBrk="1" latinLnBrk="0" hangingPunct="1">
        <a:spcBef>
          <a:spcPct val="20000"/>
        </a:spcBef>
        <a:spcAft>
          <a:spcPts val="501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476936" indent="-190535" algn="l" defTabSz="381069" rtl="0" eaLnBrk="1" latinLnBrk="0" hangingPunct="1">
        <a:spcBef>
          <a:spcPct val="20000"/>
        </a:spcBef>
        <a:spcAft>
          <a:spcPts val="501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858005" indent="-190535" algn="l" defTabSz="381069" rtl="0" eaLnBrk="1" latinLnBrk="0" hangingPunct="1">
        <a:spcBef>
          <a:spcPct val="20000"/>
        </a:spcBef>
        <a:spcAft>
          <a:spcPts val="501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239072" indent="-190535" algn="l" defTabSz="381069" rtl="0" eaLnBrk="1" latinLnBrk="0" hangingPunct="1">
        <a:spcBef>
          <a:spcPct val="20000"/>
        </a:spcBef>
        <a:spcAft>
          <a:spcPts val="501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1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1069" algn="l" defTabSz="381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2138" algn="l" defTabSz="381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207" algn="l" defTabSz="381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4272" algn="l" defTabSz="381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5335" algn="l" defTabSz="381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6406" algn="l" defTabSz="381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7468" algn="l" defTabSz="381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8536" algn="l" defTabSz="38106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259" tIns="45637" rIns="91259" bIns="4563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20"/>
            <a:ext cx="8229600" cy="4525963"/>
          </a:xfrm>
          <a:prstGeom prst="rect">
            <a:avLst/>
          </a:prstGeom>
        </p:spPr>
        <p:txBody>
          <a:bodyPr vert="horz" lIns="91259" tIns="45637" rIns="91259" bIns="4563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259" tIns="45637" rIns="91259" bIns="4563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71" rtl="0"/>
            <a:fld id="{9BD11963-DC75-4393-AE0B-99C6147E78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71" rtl="0"/>
              <a:t>4/7/2020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259" tIns="45637" rIns="91259" bIns="4563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71" rtl="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259" tIns="45637" rIns="91259" bIns="4563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71" rtl="0"/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71" rtl="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4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hdr="0" ftr="0" dt="0"/>
  <p:txStyles>
    <p:titleStyle>
      <a:lvl1pPr algn="ctr" defTabSz="91257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218" indent="-342218" algn="l" defTabSz="91257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465" indent="-285177" algn="l" defTabSz="91257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18" indent="-228143" algn="l" defTabSz="91257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01" indent="-228143" algn="l" defTabSz="91257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285" indent="-228143" algn="l" defTabSz="91257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76" indent="-228143" algn="l" defTabSz="9125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863" indent="-228143" algn="l" defTabSz="9125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150" indent="-228143" algn="l" defTabSz="9125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436" indent="-228143" algn="l" defTabSz="91257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83" algn="l" defTabSz="9125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71" algn="l" defTabSz="9125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59" algn="l" defTabSz="9125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45" algn="l" defTabSz="9125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34" algn="l" defTabSz="9125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719" algn="l" defTabSz="9125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001" algn="l" defTabSz="9125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287" algn="l" defTabSz="9125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av"/><Relationship Id="rId7" Type="http://schemas.openxmlformats.org/officeDocument/2006/relationships/image" Target="../media/image8.png"/><Relationship Id="rId2" Type="http://schemas.microsoft.com/office/2007/relationships/media" Target="../media/media12.wav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3.wav"/><Relationship Id="rId7" Type="http://schemas.openxmlformats.org/officeDocument/2006/relationships/image" Target="../media/image14.jpeg"/><Relationship Id="rId2" Type="http://schemas.microsoft.com/office/2007/relationships/media" Target="../media/media13.wav"/><Relationship Id="rId1" Type="http://schemas.openxmlformats.org/officeDocument/2006/relationships/tags" Target="../tags/tag3.xml"/><Relationship Id="rId6" Type="http://schemas.openxmlformats.org/officeDocument/2006/relationships/image" Target="../media/image15.jpe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4.wav"/><Relationship Id="rId7" Type="http://schemas.openxmlformats.org/officeDocument/2006/relationships/image" Target="../media/image14.jpeg"/><Relationship Id="rId2" Type="http://schemas.microsoft.com/office/2007/relationships/media" Target="../media/media14.wav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av"/><Relationship Id="rId2" Type="http://schemas.microsoft.com/office/2007/relationships/media" Target="../media/media15.wav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hyperlink" Target="http://fadak.ir/?1000874#8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8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88573" y="0"/>
            <a:ext cx="696685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4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31747">
        <p14:glitter pattern="hexagon"/>
      </p:transition>
    </mc:Choice>
    <mc:Fallback xmlns="">
      <p:transition spd="slow" advTm="31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914451" y="822996"/>
            <a:ext cx="7024744" cy="1156615"/>
          </a:xfrm>
        </p:spPr>
        <p:txBody>
          <a:bodyPr vert="horz" lIns="99533" tIns="49766" rIns="99533" bIns="49766" rtlCol="0" anchor="b">
            <a:noAutofit/>
          </a:bodyPr>
          <a:lstStyle/>
          <a:p>
            <a:pPr algn="ctr" rtl="1"/>
            <a:r>
              <a:rPr lang="fa-IR" b="1" baseline="2000" dirty="0">
                <a:solidFill>
                  <a:srgbClr val="0070C0"/>
                </a:solidFill>
                <a:cs typeface="B Titr" pitchFamily="2" charset="-78"/>
              </a:rPr>
              <a:t>مفهوم آموزش و پرورش و تربیت</a:t>
            </a:r>
            <a:endParaRPr lang="en-US" b="1" dirty="0" smtClean="0">
              <a:solidFill>
                <a:srgbClr val="0070C0"/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97" y="2674630"/>
            <a:ext cx="7827402" cy="2674583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</a:pPr>
            <a:r>
              <a:rPr lang="fa-IR" sz="2300" dirty="0">
                <a:effectLst>
                  <a:outerShdw blurRad="38100" dist="38100" dir="2700000" algn="tl">
                    <a:srgbClr val="000000"/>
                  </a:outerShdw>
                </a:effectLst>
                <a:cs typeface="B Titr" pitchFamily="2" charset="-78"/>
              </a:rPr>
              <a:t>تربیت = پرورش و بار آوردن </a:t>
            </a:r>
          </a:p>
          <a:p>
            <a:pPr algn="r" rtl="1">
              <a:lnSpc>
                <a:spcPct val="150000"/>
              </a:lnSpc>
            </a:pPr>
            <a:r>
              <a:rPr lang="fa-IR" sz="2300" dirty="0">
                <a:effectLst>
                  <a:outerShdw blurRad="38100" dist="38100" dir="2700000" algn="tl">
                    <a:srgbClr val="000000"/>
                  </a:outerShdw>
                </a:effectLst>
                <a:cs typeface="B Titr" pitchFamily="2" charset="-78"/>
              </a:rPr>
              <a:t>تربیت به معنای </a:t>
            </a:r>
            <a:r>
              <a:rPr lang="fa-IR" sz="23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B Titr" pitchFamily="2" charset="-78"/>
              </a:rPr>
              <a:t>اعم</a:t>
            </a:r>
            <a:r>
              <a:rPr lang="fa-IR" sz="2300" dirty="0">
                <a:effectLst>
                  <a:outerShdw blurRad="38100" dist="38100" dir="2700000" algn="tl">
                    <a:srgbClr val="000000"/>
                  </a:outerShdw>
                </a:effectLst>
                <a:cs typeface="B Titr" pitchFamily="2" charset="-78"/>
              </a:rPr>
              <a:t> = در مورد انسان و حیوان به کار می رود.</a:t>
            </a:r>
          </a:p>
          <a:p>
            <a:pPr algn="r" rtl="1">
              <a:lnSpc>
                <a:spcPct val="150000"/>
              </a:lnSpc>
            </a:pPr>
            <a:r>
              <a:rPr lang="fa-IR" sz="2300" dirty="0">
                <a:effectLst>
                  <a:outerShdw blurRad="38100" dist="38100" dir="2700000" algn="tl">
                    <a:srgbClr val="000000"/>
                  </a:outerShdw>
                </a:effectLst>
                <a:cs typeface="B Titr" pitchFamily="2" charset="-78"/>
              </a:rPr>
              <a:t>تربیت به معنای </a:t>
            </a:r>
            <a:r>
              <a:rPr lang="fa-IR" sz="23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B Titr" pitchFamily="2" charset="-78"/>
              </a:rPr>
              <a:t>اخص</a:t>
            </a:r>
            <a:r>
              <a:rPr lang="fa-IR" sz="2300" dirty="0">
                <a:effectLst>
                  <a:outerShdw blurRad="38100" dist="38100" dir="2700000" algn="tl">
                    <a:srgbClr val="000000"/>
                  </a:outerShdw>
                </a:effectLst>
                <a:cs typeface="B Titr" pitchFamily="2" charset="-78"/>
              </a:rPr>
              <a:t>= مترادف با آموزش و پرورش است.</a:t>
            </a:r>
            <a:endParaRPr lang="en-US" sz="2300" dirty="0">
              <a:effectLst>
                <a:outerShdw blurRad="38100" dist="38100" dir="2700000" algn="tl">
                  <a:srgbClr val="000000"/>
                </a:outerShdw>
              </a:effectLst>
              <a:cs typeface="B Titr" pitchFamily="2" charset="-78"/>
            </a:endParaRPr>
          </a:p>
          <a:p>
            <a:pPr marL="74648" indent="0" algn="r" rtl="1">
              <a:lnSpc>
                <a:spcPct val="150000"/>
              </a:lnSpc>
              <a:buNone/>
            </a:pPr>
            <a:endParaRPr lang="en-US" sz="2300" dirty="0">
              <a:effectLst>
                <a:outerShdw blurRad="38100" dist="38100" dir="2700000" algn="tl">
                  <a:srgbClr val="000000"/>
                </a:outerShdw>
              </a:effectLst>
              <a:cs typeface="B Titr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78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32"/>
    </mc:Choice>
    <mc:Fallback xmlns="">
      <p:transition spd="slow" advTm="53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600968" y="710109"/>
            <a:ext cx="7904413" cy="1072994"/>
          </a:xfrm>
          <a:custGeom>
            <a:avLst/>
            <a:gdLst>
              <a:gd name="connsiteX0" fmla="*/ 0 w 1848578"/>
              <a:gd name="connsiteY0" fmla="*/ 82626 h 495749"/>
              <a:gd name="connsiteX1" fmla="*/ 82626 w 1848578"/>
              <a:gd name="connsiteY1" fmla="*/ 0 h 495749"/>
              <a:gd name="connsiteX2" fmla="*/ 1765952 w 1848578"/>
              <a:gd name="connsiteY2" fmla="*/ 0 h 495749"/>
              <a:gd name="connsiteX3" fmla="*/ 1848578 w 1848578"/>
              <a:gd name="connsiteY3" fmla="*/ 82626 h 495749"/>
              <a:gd name="connsiteX4" fmla="*/ 1848578 w 1848578"/>
              <a:gd name="connsiteY4" fmla="*/ 413123 h 495749"/>
              <a:gd name="connsiteX5" fmla="*/ 1765952 w 1848578"/>
              <a:gd name="connsiteY5" fmla="*/ 495749 h 495749"/>
              <a:gd name="connsiteX6" fmla="*/ 82626 w 1848578"/>
              <a:gd name="connsiteY6" fmla="*/ 495749 h 495749"/>
              <a:gd name="connsiteX7" fmla="*/ 0 w 1848578"/>
              <a:gd name="connsiteY7" fmla="*/ 413123 h 495749"/>
              <a:gd name="connsiteX8" fmla="*/ 0 w 1848578"/>
              <a:gd name="connsiteY8" fmla="*/ 82626 h 49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8578" h="495749">
                <a:moveTo>
                  <a:pt x="0" y="82626"/>
                </a:moveTo>
                <a:cubicBezTo>
                  <a:pt x="0" y="36993"/>
                  <a:pt x="36993" y="0"/>
                  <a:pt x="82626" y="0"/>
                </a:cubicBezTo>
                <a:lnTo>
                  <a:pt x="1765952" y="0"/>
                </a:lnTo>
                <a:cubicBezTo>
                  <a:pt x="1811585" y="0"/>
                  <a:pt x="1848578" y="36993"/>
                  <a:pt x="1848578" y="82626"/>
                </a:cubicBezTo>
                <a:lnTo>
                  <a:pt x="1848578" y="413123"/>
                </a:lnTo>
                <a:cubicBezTo>
                  <a:pt x="1848578" y="458756"/>
                  <a:pt x="1811585" y="495749"/>
                  <a:pt x="1765952" y="495749"/>
                </a:cubicBezTo>
                <a:lnTo>
                  <a:pt x="82626" y="495749"/>
                </a:lnTo>
                <a:cubicBezTo>
                  <a:pt x="36993" y="495749"/>
                  <a:pt x="0" y="458756"/>
                  <a:pt x="0" y="413123"/>
                </a:cubicBezTo>
                <a:lnTo>
                  <a:pt x="0" y="8262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71844" tIns="88775" rIns="71844" bIns="88775" numCol="1" spcCol="1270" anchor="ctr" anchorCtr="0">
            <a:noAutofit/>
          </a:bodyPr>
          <a:lstStyle/>
          <a:p>
            <a:pPr algn="ctr" defTabSz="753967">
              <a:spcBef>
                <a:spcPct val="0"/>
              </a:spcBef>
              <a:spcAft>
                <a:spcPct val="35000"/>
              </a:spcAft>
            </a:pPr>
            <a:r>
              <a:rPr lang="fa-IR" sz="3600" b="1" baseline="2000" dirty="0">
                <a:solidFill>
                  <a:srgbClr val="7030A0"/>
                </a:solidFill>
                <a:cs typeface="B Mitra" panose="00000400000000000000" pitchFamily="2" charset="-78"/>
              </a:rPr>
              <a:t>مفهوم آموزش و پرورش در قدیم و جدید</a:t>
            </a:r>
            <a:r>
              <a:rPr lang="fa-IR" sz="1900" dirty="0">
                <a:solidFill>
                  <a:srgbClr val="7030A0"/>
                </a:solidFill>
                <a:cs typeface="B Mitra" panose="00000400000000000000" pitchFamily="2" charset="-78"/>
              </a:rPr>
              <a:t> </a:t>
            </a:r>
            <a:endParaRPr lang="fa-IR" sz="3600" b="1" dirty="0">
              <a:solidFill>
                <a:srgbClr val="7030A0"/>
              </a:solidFill>
              <a:cs typeface="B Mitra" panose="000004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493" y="2057419"/>
            <a:ext cx="7627361" cy="409877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3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5951">
        <p14:switch dir="l"/>
      </p:transition>
    </mc:Choice>
    <mc:Fallback xmlns="">
      <p:transition spd="slow" advTm="559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600968" y="710109"/>
            <a:ext cx="7904413" cy="1072994"/>
          </a:xfrm>
          <a:custGeom>
            <a:avLst/>
            <a:gdLst>
              <a:gd name="connsiteX0" fmla="*/ 0 w 1848578"/>
              <a:gd name="connsiteY0" fmla="*/ 82626 h 495749"/>
              <a:gd name="connsiteX1" fmla="*/ 82626 w 1848578"/>
              <a:gd name="connsiteY1" fmla="*/ 0 h 495749"/>
              <a:gd name="connsiteX2" fmla="*/ 1765952 w 1848578"/>
              <a:gd name="connsiteY2" fmla="*/ 0 h 495749"/>
              <a:gd name="connsiteX3" fmla="*/ 1848578 w 1848578"/>
              <a:gd name="connsiteY3" fmla="*/ 82626 h 495749"/>
              <a:gd name="connsiteX4" fmla="*/ 1848578 w 1848578"/>
              <a:gd name="connsiteY4" fmla="*/ 413123 h 495749"/>
              <a:gd name="connsiteX5" fmla="*/ 1765952 w 1848578"/>
              <a:gd name="connsiteY5" fmla="*/ 495749 h 495749"/>
              <a:gd name="connsiteX6" fmla="*/ 82626 w 1848578"/>
              <a:gd name="connsiteY6" fmla="*/ 495749 h 495749"/>
              <a:gd name="connsiteX7" fmla="*/ 0 w 1848578"/>
              <a:gd name="connsiteY7" fmla="*/ 413123 h 495749"/>
              <a:gd name="connsiteX8" fmla="*/ 0 w 1848578"/>
              <a:gd name="connsiteY8" fmla="*/ 82626 h 49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48578" h="495749">
                <a:moveTo>
                  <a:pt x="0" y="82626"/>
                </a:moveTo>
                <a:cubicBezTo>
                  <a:pt x="0" y="36993"/>
                  <a:pt x="36993" y="0"/>
                  <a:pt x="82626" y="0"/>
                </a:cubicBezTo>
                <a:lnTo>
                  <a:pt x="1765952" y="0"/>
                </a:lnTo>
                <a:cubicBezTo>
                  <a:pt x="1811585" y="0"/>
                  <a:pt x="1848578" y="36993"/>
                  <a:pt x="1848578" y="82626"/>
                </a:cubicBezTo>
                <a:lnTo>
                  <a:pt x="1848578" y="413123"/>
                </a:lnTo>
                <a:cubicBezTo>
                  <a:pt x="1848578" y="458756"/>
                  <a:pt x="1811585" y="495749"/>
                  <a:pt x="1765952" y="495749"/>
                </a:cubicBezTo>
                <a:lnTo>
                  <a:pt x="82626" y="495749"/>
                </a:lnTo>
                <a:cubicBezTo>
                  <a:pt x="36993" y="495749"/>
                  <a:pt x="0" y="458756"/>
                  <a:pt x="0" y="413123"/>
                </a:cubicBezTo>
                <a:lnTo>
                  <a:pt x="0" y="82626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71844" tIns="88775" rIns="71844" bIns="88775" numCol="1" spcCol="1270" anchor="ctr" anchorCtr="0">
            <a:noAutofit/>
          </a:bodyPr>
          <a:lstStyle/>
          <a:p>
            <a:pPr algn="ctr" defTabSz="753967">
              <a:spcBef>
                <a:spcPct val="0"/>
              </a:spcBef>
              <a:spcAft>
                <a:spcPct val="35000"/>
              </a:spcAft>
            </a:pPr>
            <a:r>
              <a:rPr lang="fa-IR" sz="2600" b="1" dirty="0">
                <a:solidFill>
                  <a:srgbClr val="FF0000"/>
                </a:solidFill>
                <a:cs typeface="B Koodak" pitchFamily="2" charset="-78"/>
              </a:rPr>
              <a:t>یادگیری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07215" y="1988845"/>
            <a:ext cx="5277321" cy="21945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1" tIns="45629" rIns="91241" bIns="45629" rtlCol="1" anchor="ctr"/>
          <a:lstStyle/>
          <a:p>
            <a:pPr marL="368641" indent="-368641" algn="ctr" defTabSz="737285">
              <a:buFont typeface="Wingdings" pitchFamily="2" charset="2"/>
              <a:buChar char="v"/>
            </a:pPr>
            <a:r>
              <a:rPr lang="ar-SA" sz="2900" b="1" i="1" dirty="0">
                <a:solidFill>
                  <a:srgbClr val="E84C22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یادگیری، انتقال مفاهیم علمی از فردی به فرد دیگر</a:t>
            </a:r>
            <a:endParaRPr lang="fa-IR" sz="2900" b="1" i="1" dirty="0">
              <a:solidFill>
                <a:srgbClr val="E84C22">
                  <a:lumMod val="50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B Nazanin" panose="00000400000000000000" pitchFamily="2" charset="-78"/>
            </a:endParaRPr>
          </a:p>
          <a:p>
            <a:pPr marL="368641" indent="-368641" algn="ctr" defTabSz="737285">
              <a:buFont typeface="Wingdings" pitchFamily="2" charset="2"/>
              <a:buChar char="v"/>
            </a:pPr>
            <a:r>
              <a:rPr lang="ar-SA" sz="2900" b="1" i="1" dirty="0">
                <a:solidFill>
                  <a:srgbClr val="E84C22">
                    <a:lumMod val="50000"/>
                  </a:srgbClr>
                </a:solidFill>
                <a:cs typeface="B Nazanin" panose="00000400000000000000" pitchFamily="2" charset="-78"/>
              </a:rPr>
              <a:t>یادگیری، مهارت‌های خاصی است</a:t>
            </a:r>
            <a:endParaRPr lang="en-US" sz="2900" b="1" i="1" dirty="0">
              <a:solidFill>
                <a:srgbClr val="E84C22">
                  <a:lumMod val="50000"/>
                </a:srgbClr>
              </a:solidFill>
              <a:cs typeface="B Nazanin" panose="00000400000000000000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73064" y="5006339"/>
            <a:ext cx="2710493" cy="129540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1" tIns="45629" rIns="91241" bIns="45629" rtlCol="1" anchor="ctr"/>
          <a:lstStyle/>
          <a:p>
            <a:pPr algn="ctr" defTabSz="737285"/>
            <a:r>
              <a:rPr lang="fa-IR" sz="2800" b="1" dirty="0">
                <a:solidFill>
                  <a:srgbClr val="002060"/>
                </a:solidFill>
                <a:cs typeface="B Nazanin" panose="00000400000000000000" pitchFamily="2" charset="-78"/>
              </a:rPr>
              <a:t>تغییر پایدار و معنادار</a:t>
            </a:r>
            <a:endParaRPr lang="fa-IR" sz="3200" b="1" dirty="0">
              <a:solidFill>
                <a:srgbClr val="002060"/>
              </a:solidFill>
              <a:cs typeface="B Nazanin" panose="00000400000000000000" pitchFamily="2" charset="-78"/>
            </a:endParaRPr>
          </a:p>
        </p:txBody>
      </p:sp>
      <p:sp>
        <p:nvSpPr>
          <p:cNvPr id="3" name="Down Arrow 2"/>
          <p:cNvSpPr/>
          <p:nvPr/>
        </p:nvSpPr>
        <p:spPr>
          <a:xfrm>
            <a:off x="4310746" y="4389114"/>
            <a:ext cx="235128" cy="4800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724" tIns="36860" rIns="73724" bIns="36860" rtlCol="1" anchor="ctr"/>
          <a:lstStyle/>
          <a:p>
            <a:pPr algn="ctr" defTabSz="737285" rtl="0"/>
            <a:endParaRPr lang="fa-IR" sz="150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9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Novin Pendar\Desktop\بارگیری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68" y="489765"/>
            <a:ext cx="2073469" cy="15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71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9300">
        <p14:switch dir="l"/>
      </p:transition>
    </mc:Choice>
    <mc:Fallback xmlns="">
      <p:transition spd="slow" advTm="69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6505" y="2716907"/>
            <a:ext cx="8474885" cy="453133"/>
          </a:xfrm>
          <a:prstGeom prst="rect">
            <a:avLst/>
          </a:prstGeom>
        </p:spPr>
        <p:txBody>
          <a:bodyPr wrap="none" lIns="73724" tIns="36860" rIns="73724" bIns="36860">
            <a:spAutoFit/>
          </a:bodyPr>
          <a:lstStyle/>
          <a:p>
            <a:pPr marL="276478" indent="-276478" algn="just" defTabSz="737285">
              <a:lnSpc>
                <a:spcPct val="107000"/>
              </a:lnSpc>
              <a:spcAft>
                <a:spcPts val="646"/>
              </a:spcAft>
              <a:buSzPts val="1000"/>
              <a:buFont typeface="Symbol" panose="05050102010706020507" pitchFamily="18" charset="2"/>
              <a:buChar char=""/>
              <a:tabLst>
                <a:tab pos="368641" algn="l"/>
              </a:tabLst>
            </a:pPr>
            <a:r>
              <a:rPr lang="ar-SA" sz="2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رفتارگرایان یادگیری را تغییر در </a:t>
            </a:r>
            <a:r>
              <a:rPr lang="ar-SA" sz="23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رفتار قابل مشاهده و اندازه‌گیری </a:t>
            </a:r>
            <a:r>
              <a:rPr lang="ar-SA" sz="2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تعریف می‌کنند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71203" y="3470762"/>
            <a:ext cx="7315098" cy="1210520"/>
          </a:xfrm>
          <a:prstGeom prst="rect">
            <a:avLst/>
          </a:prstGeom>
        </p:spPr>
        <p:txBody>
          <a:bodyPr wrap="square" lIns="73724" tIns="36860" rIns="73724" bIns="36860">
            <a:spAutoFit/>
          </a:bodyPr>
          <a:lstStyle/>
          <a:p>
            <a:pPr marL="276478" indent="-276478" algn="ctr" defTabSz="737285">
              <a:lnSpc>
                <a:spcPct val="107000"/>
              </a:lnSpc>
              <a:spcAft>
                <a:spcPts val="646"/>
              </a:spcAft>
              <a:buSzPts val="1000"/>
              <a:buFont typeface="Symbol" panose="05050102010706020507" pitchFamily="18" charset="2"/>
              <a:buChar char=""/>
              <a:tabLst>
                <a:tab pos="368641" algn="l"/>
              </a:tabLst>
            </a:pPr>
            <a:r>
              <a:rPr lang="ar-SA" sz="2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مکتب گشتالت یادگیری را کسب بینش‌های جدید یا تغییر در بینش‌های گذشته می‌داند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b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</a:br>
            <a:r>
              <a:rPr lang="ar-SA" sz="2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آنچه در این دو تعریف مشترک است بحث </a:t>
            </a:r>
            <a:r>
              <a:rPr lang="ar-SA" sz="23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تغییر</a:t>
            </a:r>
            <a:r>
              <a:rPr lang="ar-SA" sz="2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 است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B Nazanin" panose="00000400000000000000" pitchFamily="2" charset="-78"/>
              </a:rPr>
              <a:t>.</a:t>
            </a:r>
            <a:endParaRPr lang="en-US" sz="19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B Nazanin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Novin Pendar\Desktop\images (4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357" y="4875736"/>
            <a:ext cx="2280816" cy="1387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Novin Pendar\Desktop\بارگیری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85" y="827790"/>
            <a:ext cx="2073469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2068928"/>
      </p:ext>
    </p:extLst>
  </p:cSld>
  <p:clrMapOvr>
    <a:masterClrMapping/>
  </p:clrMapOvr>
  <p:transition advTm="171188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rdis computer\Desktop\New folder (5)\Capture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1600200"/>
            <a:ext cx="9144000" cy="52578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1" tIns="45629" rIns="91241" bIns="45629" rtlCol="0" anchor="ctr"/>
          <a:lstStyle/>
          <a:p>
            <a:pPr defTabSz="737285"/>
            <a:r>
              <a:rPr lang="ar-SA" sz="16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کاملترین تعریف توسط </a:t>
            </a:r>
            <a:r>
              <a:rPr lang="ar-SA" sz="1600" b="1" u="sng" dirty="0">
                <a:solidFill>
                  <a:srgbClr val="FF0000"/>
                </a:solidFill>
                <a:cs typeface="B Nazanin" panose="00000400000000000000" pitchFamily="2" charset="-78"/>
              </a:rPr>
              <a:t>هیلگارد و مارکوئیز </a:t>
            </a:r>
            <a:r>
              <a:rPr lang="ar-SA" sz="16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ارائه شده است عبارت است از </a:t>
            </a:r>
            <a:r>
              <a:rPr lang="fa-IR" sz="16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:</a:t>
            </a:r>
          </a:p>
          <a:p>
            <a:pPr algn="ctr" defTabSz="737285"/>
            <a:r>
              <a:rPr lang="ar-SA" sz="2300" b="1" dirty="0">
                <a:solidFill>
                  <a:srgbClr val="FF8427">
                    <a:lumMod val="75000"/>
                  </a:srgbClr>
                </a:solidFill>
                <a:cs typeface="B Nazanin" panose="00000400000000000000" pitchFamily="2" charset="-78"/>
              </a:rPr>
              <a:t>فرآیند تغییرات نسبتاً پایدار در رفتار بالقوه فرد بر اثر تجربه</a:t>
            </a:r>
            <a:r>
              <a:rPr lang="ar-SA" sz="2300" b="1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. آنچه این تعریف را متمایز کرده است در بر گرفتن موضوعات فرآیند، تغییر، نسبتاَ پایدار، رفتار بالقوه و تجربه است</a:t>
            </a:r>
            <a:r>
              <a:rPr lang="en-US" sz="15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: </a:t>
            </a:r>
            <a:endParaRPr lang="en-US" sz="1300" dirty="0">
              <a:solidFill>
                <a:prstClr val="black">
                  <a:lumMod val="95000"/>
                  <a:lumOff val="5000"/>
                </a:prstClr>
              </a:solidFill>
              <a:cs typeface="B Nazanin" panose="00000400000000000000" pitchFamily="2" charset="-78"/>
            </a:endParaRPr>
          </a:p>
          <a:p>
            <a:pPr marL="599044" lvl="1" indent="-230403" defTabSz="737285">
              <a:buFont typeface="Wingdings" panose="05000000000000000000" pitchFamily="2" charset="2"/>
              <a:buChar char="v"/>
            </a:pPr>
            <a:r>
              <a:rPr lang="ar-SA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یادگیری</a:t>
            </a:r>
            <a:r>
              <a:rPr lang="ar-SA" sz="26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 </a:t>
            </a:r>
            <a:r>
              <a:rPr lang="ar-SA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یک </a:t>
            </a:r>
            <a:r>
              <a:rPr lang="ar-SA" sz="1900" u="sng" dirty="0">
                <a:solidFill>
                  <a:srgbClr val="00B0F0"/>
                </a:solidFill>
                <a:cs typeface="B Nazanin" panose="00000400000000000000" pitchFamily="2" charset="-78"/>
              </a:rPr>
              <a:t>فرآیند</a:t>
            </a:r>
            <a:r>
              <a:rPr lang="ar-SA" sz="1900" dirty="0">
                <a:solidFill>
                  <a:srgbClr val="00B0F0"/>
                </a:solidFill>
                <a:cs typeface="B Nazanin" panose="00000400000000000000" pitchFamily="2" charset="-78"/>
              </a:rPr>
              <a:t> </a:t>
            </a:r>
            <a:r>
              <a:rPr lang="ar-SA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است چون مانند فرآیند، بر اثر تعامل دائم فرد با محیط، همیشه و در همه جا به طور پیوسته و مستمر صورت می‌گیرد</a:t>
            </a:r>
            <a:r>
              <a:rPr lang="en-US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.</a:t>
            </a:r>
            <a:endParaRPr lang="en-US" sz="1600" dirty="0">
              <a:solidFill>
                <a:prstClr val="black">
                  <a:lumMod val="95000"/>
                  <a:lumOff val="5000"/>
                </a:prstClr>
              </a:solidFill>
              <a:cs typeface="B Nazanin" panose="00000400000000000000" pitchFamily="2" charset="-78"/>
            </a:endParaRPr>
          </a:p>
          <a:p>
            <a:pPr marL="599044" lvl="1" indent="-230403" defTabSz="737285">
              <a:buFont typeface="Wingdings" panose="05000000000000000000" pitchFamily="2" charset="2"/>
              <a:buChar char="v"/>
            </a:pPr>
            <a:r>
              <a:rPr lang="ar-SA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یادگیری نوعی </a:t>
            </a:r>
            <a:r>
              <a:rPr lang="ar-SA" sz="1900" u="sng" dirty="0">
                <a:solidFill>
                  <a:srgbClr val="00B0F0"/>
                </a:solidFill>
                <a:cs typeface="B Nazanin" panose="00000400000000000000" pitchFamily="2" charset="-78"/>
              </a:rPr>
              <a:t>تغییر</a:t>
            </a:r>
            <a:r>
              <a:rPr lang="ar-SA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 است اما نه هر تغییری بلکه تغییری که بتدریج حاصل شود و نسبتاَ ثابت و پایدار باشد. تغییرات و رفتار موردی، لحظه‌ای و تصادفی به هیچ وجه یادگیری نامیده نمی‌شود</a:t>
            </a:r>
            <a:r>
              <a:rPr lang="fa-IR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.</a:t>
            </a:r>
          </a:p>
          <a:p>
            <a:pPr marL="599044" lvl="1" indent="-230403" defTabSz="737285">
              <a:buFont typeface="Wingdings" panose="05000000000000000000" pitchFamily="2" charset="2"/>
              <a:buChar char="v"/>
            </a:pPr>
            <a:r>
              <a:rPr lang="ar-SA" sz="1900" u="sng" dirty="0">
                <a:solidFill>
                  <a:srgbClr val="00B0F0"/>
                </a:solidFill>
                <a:cs typeface="B Nazanin" panose="00000400000000000000" pitchFamily="2" charset="-78"/>
              </a:rPr>
              <a:t>بالقوه بودن عمل </a:t>
            </a:r>
            <a:r>
              <a:rPr lang="ar-SA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یادگیری اشاره به این موضوع دارد که همیشه یادگیری به یک رفتار بالفعل تبدیل نمی‌شود و قابل اندازه‌گیری نیست</a:t>
            </a:r>
            <a:r>
              <a:rPr lang="en-US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.</a:t>
            </a:r>
            <a:endParaRPr lang="en-US" sz="1600" dirty="0">
              <a:solidFill>
                <a:prstClr val="black">
                  <a:lumMod val="95000"/>
                  <a:lumOff val="5000"/>
                </a:prstClr>
              </a:solidFill>
              <a:cs typeface="B Nazanin" panose="00000400000000000000" pitchFamily="2" charset="-78"/>
            </a:endParaRPr>
          </a:p>
          <a:p>
            <a:pPr marL="599044" lvl="1" indent="-230403" defTabSz="737285">
              <a:buFont typeface="Wingdings" panose="05000000000000000000" pitchFamily="2" charset="2"/>
              <a:buChar char="v"/>
            </a:pPr>
            <a:r>
              <a:rPr lang="ar-SA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یادگیری محصول </a:t>
            </a:r>
            <a:r>
              <a:rPr lang="ar-SA" sz="1900" u="sng" dirty="0">
                <a:solidFill>
                  <a:srgbClr val="00B0F0"/>
                </a:solidFill>
                <a:cs typeface="B Nazanin" panose="00000400000000000000" pitchFamily="2" charset="-78"/>
              </a:rPr>
              <a:t>تجربه</a:t>
            </a:r>
            <a:r>
              <a:rPr lang="ar-SA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 است</a:t>
            </a:r>
            <a:r>
              <a:rPr lang="fa-IR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 </a:t>
            </a:r>
            <a:r>
              <a:rPr lang="ar-SA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(تاًثیر متقابل فرد و محیط در یکدیگر) در واقع در این فرآیند کل شخصیت فرد در تمام ابعاد خود در فرآیند تعامل قرار می‌گیرد و تغییر پیدا می‌کند</a:t>
            </a:r>
            <a:r>
              <a:rPr lang="en-US" sz="1900" dirty="0">
                <a:solidFill>
                  <a:prstClr val="black">
                    <a:lumMod val="95000"/>
                    <a:lumOff val="5000"/>
                  </a:prstClr>
                </a:solidFill>
                <a:cs typeface="B Nazanin" panose="00000400000000000000" pitchFamily="2" charset="-78"/>
              </a:rPr>
              <a:t>.</a:t>
            </a:r>
            <a:endParaRPr lang="en-US" sz="1600" dirty="0">
              <a:solidFill>
                <a:prstClr val="black">
                  <a:lumMod val="95000"/>
                  <a:lumOff val="5000"/>
                </a:prstClr>
              </a:solidFill>
              <a:cs typeface="B Nazanin" panose="000004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8011" y="754417"/>
            <a:ext cx="34290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1" tIns="45629" rIns="91241" bIns="45629" rtlCol="0" anchor="ctr"/>
          <a:lstStyle/>
          <a:p>
            <a:pPr algn="ctr" defTabSz="737285" rtl="0"/>
            <a:r>
              <a:rPr lang="fa-IR" sz="3600" b="1" dirty="0">
                <a:solidFill>
                  <a:srgbClr val="0070C0"/>
                </a:solidFill>
                <a:cs typeface="B Mitra" pitchFamily="2" charset="-78"/>
              </a:rPr>
              <a:t>یادگیری</a:t>
            </a:r>
            <a:endParaRPr lang="en-US" sz="3600" b="1" dirty="0">
              <a:solidFill>
                <a:srgbClr val="0070C0"/>
              </a:solidFill>
              <a:cs typeface="B Mitra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Novin Pendar\Desktop\بارگیری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212" y="396897"/>
            <a:ext cx="1463020" cy="10753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9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237669">
        <p14:warp dir="in"/>
      </p:transition>
    </mc:Choice>
    <mc:Fallback xmlns="">
      <p:transition spd="slow" advTm="2376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99335"/>
            <a:ext cx="8229600" cy="723920"/>
          </a:xfrm>
        </p:spPr>
        <p:txBody>
          <a:bodyPr vert="horz" lIns="99533" tIns="49766" rIns="99533" bIns="49766" rtlCol="0" anchor="b">
            <a:normAutofit/>
          </a:bodyPr>
          <a:lstStyle/>
          <a:p>
            <a:pPr rtl="1"/>
            <a:r>
              <a:rPr lang="ar-SA" sz="32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B Mitra" pitchFamily="2" charset="-78"/>
              </a:rPr>
              <a:t>تفاوت بین یادگیری و عملکرد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  <a:cs typeface="B Mitra" pitchFamily="2" charset="-78"/>
            </a:endParaRPr>
          </a:p>
        </p:txBody>
      </p:sp>
      <p:sp>
        <p:nvSpPr>
          <p:cNvPr id="35842" name="Rectangle 2"/>
          <p:cNvSpPr>
            <a:spLocks noGrp="1" noChangeArrowheads="1"/>
          </p:cNvSpPr>
          <p:nvPr>
            <p:ph idx="1"/>
          </p:nvPr>
        </p:nvSpPr>
        <p:spPr>
          <a:xfrm>
            <a:off x="425032" y="1115769"/>
            <a:ext cx="8229600" cy="3810027"/>
          </a:xfrm>
        </p:spPr>
        <p:txBody>
          <a:bodyPr rtlCol="0">
            <a:noAutofit/>
          </a:bodyPr>
          <a:lstStyle/>
          <a:p>
            <a:pPr algn="just" rtl="1"/>
            <a:r>
              <a:rPr lang="ar-SA" sz="2900" dirty="0">
                <a:solidFill>
                  <a:srgbClr val="FF0000"/>
                </a:solidFill>
                <a:cs typeface="B Nazanin" pitchFamily="2" charset="-78"/>
              </a:rPr>
              <a:t>عملکرد</a:t>
            </a:r>
            <a:r>
              <a:rPr lang="ar-SA" sz="2900" dirty="0">
                <a:cs typeface="B Nazanin" pitchFamily="2" charset="-78"/>
              </a:rPr>
              <a:t> تجلی تغییرات ناشی از </a:t>
            </a:r>
            <a:r>
              <a:rPr lang="ar-SA" sz="2900" dirty="0">
                <a:solidFill>
                  <a:srgbClr val="FF0000"/>
                </a:solidFill>
                <a:cs typeface="B Nazanin" pitchFamily="2" charset="-78"/>
              </a:rPr>
              <a:t>یادگیری</a:t>
            </a:r>
            <a:r>
              <a:rPr lang="ar-SA" sz="2900" dirty="0">
                <a:cs typeface="B Nazanin" pitchFamily="2" charset="-78"/>
              </a:rPr>
              <a:t> در قالب رفتارهای آشکار شده و قابل مشاهده، به عبارتی تبدیل رفتار بالقوه به رفتار بالفعل است.</a:t>
            </a:r>
            <a:endParaRPr lang="fa-IR" sz="2900" dirty="0">
              <a:cs typeface="B Nazanin" pitchFamily="2" charset="-78"/>
            </a:endParaRPr>
          </a:p>
          <a:p>
            <a:pPr algn="just" rtl="1"/>
            <a:r>
              <a:rPr lang="ar-SA" sz="2900" dirty="0">
                <a:cs typeface="B Nazanin" pitchFamily="2" charset="-78"/>
              </a:rPr>
              <a:t> لازم به ذکر است که عملکرد شاخصی است که گاه یادگیری را به درستی و نسبتاَ واقعی و گاه به طریق نادرست نشان می‌دهد. ارزشیابی و عملکرد بندرت یادگیری شاگردان را به تمامی منعکس می‌کند. با چنین محدودیتی تنها راه اندازه‌گیری میزان یادگیری، مقایسه رفتار یادگیرنده پیش از تجربه و پس از آن است که اگر این رفتار گویای تغییر باشد یادگیری صورت گرفته است. باید توجه داشت تا حالت طلب و کشش و نیاز به یادگیری در یادگیرنده بوجود نیاید یادگیری به وقوع نمی‌پیوند</a:t>
            </a:r>
            <a:r>
              <a:rPr lang="en-US" sz="2900" dirty="0">
                <a:cs typeface="B Nazanin" pitchFamily="2" charset="-78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111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82716">
        <p14:shred/>
      </p:transition>
    </mc:Choice>
    <mc:Fallback xmlns="">
      <p:transition spd="slow" advTm="827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8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7214" y="1303050"/>
            <a:ext cx="5225070" cy="2125950"/>
          </a:xfrm>
        </p:spPr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FF0000"/>
                </a:solidFill>
                <a:cs typeface="B Koodak" pitchFamily="2" charset="-78"/>
              </a:rPr>
              <a:t>دانشکده فنی و حرفه‌ای دختران شیراز</a:t>
            </a:r>
            <a:endParaRPr lang="en-US" sz="1600" dirty="0">
              <a:solidFill>
                <a:srgbClr val="FF0000"/>
              </a:solidFill>
              <a:cs typeface="B Koodak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38725" y="3771895"/>
            <a:ext cx="3814301" cy="1508739"/>
          </a:xfrm>
        </p:spPr>
        <p:txBody>
          <a:bodyPr>
            <a:normAutofit lnSpcReduction="10000"/>
          </a:bodyPr>
          <a:lstStyle/>
          <a:p>
            <a:r>
              <a:rPr lang="fa-IR" sz="2600" b="1" dirty="0">
                <a:solidFill>
                  <a:srgbClr val="7030A0"/>
                </a:solidFill>
                <a:cs typeface="B Koodak" pitchFamily="2" charset="-78"/>
              </a:rPr>
              <a:t>درس روش‌ها و مهارتهای تدریس</a:t>
            </a:r>
          </a:p>
          <a:p>
            <a:r>
              <a:rPr lang="fa-IR" sz="2600" b="1" dirty="0">
                <a:solidFill>
                  <a:srgbClr val="7030A0"/>
                </a:solidFill>
                <a:cs typeface="B Koodak" pitchFamily="2" charset="-78"/>
              </a:rPr>
              <a:t> رشته تربیت مربی کودک</a:t>
            </a:r>
          </a:p>
          <a:p>
            <a:r>
              <a:rPr lang="fa-IR" sz="2600" b="1" dirty="0">
                <a:solidFill>
                  <a:srgbClr val="7030A0"/>
                </a:solidFill>
                <a:cs typeface="B Koodak" pitchFamily="2" charset="-78"/>
              </a:rPr>
              <a:t>مدرس: دکتر عبدشریفی</a:t>
            </a:r>
          </a:p>
          <a:p>
            <a:endParaRPr lang="fa-IR" sz="2600" b="1" dirty="0">
              <a:solidFill>
                <a:srgbClr val="7030A0"/>
              </a:solidFill>
              <a:cs typeface="B Koodak" pitchFamily="2" charset="-78"/>
            </a:endParaRPr>
          </a:p>
          <a:p>
            <a:endParaRPr lang="fa-IR" dirty="0" smtClean="0">
              <a:cs typeface="B Koodak" pitchFamily="2" charset="-78"/>
            </a:endParaRPr>
          </a:p>
        </p:txBody>
      </p:sp>
      <p:pic>
        <p:nvPicPr>
          <p:cNvPr id="4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9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76915">
        <p14:vortex dir="r"/>
      </p:transition>
    </mc:Choice>
    <mc:Fallback xmlns="">
      <p:transition spd="slow" advTm="769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715" y="1165892"/>
            <a:ext cx="5068318" cy="2125950"/>
          </a:xfrm>
        </p:spPr>
        <p:txBody>
          <a:bodyPr>
            <a:normAutofit/>
          </a:bodyPr>
          <a:lstStyle/>
          <a:p>
            <a:pPr algn="ctr"/>
            <a:r>
              <a:rPr lang="fa-IR" dirty="0" smtClean="0">
                <a:solidFill>
                  <a:srgbClr val="FF0000"/>
                </a:solidFill>
                <a:cs typeface="B Koodak" pitchFamily="2" charset="-78"/>
              </a:rPr>
              <a:t>روش‌ها و مهارت تدریس </a:t>
            </a:r>
            <a:endParaRPr lang="en-US" sz="1600" dirty="0">
              <a:solidFill>
                <a:srgbClr val="FF0000"/>
              </a:solidFill>
              <a:cs typeface="B Koodak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40491" y="4526271"/>
            <a:ext cx="3135042" cy="1508739"/>
          </a:xfrm>
        </p:spPr>
        <p:txBody>
          <a:bodyPr>
            <a:normAutofit/>
          </a:bodyPr>
          <a:lstStyle/>
          <a:p>
            <a:r>
              <a:rPr lang="fa-IR" sz="2600" b="1" dirty="0">
                <a:solidFill>
                  <a:srgbClr val="7030A0"/>
                </a:solidFill>
                <a:cs typeface="B Koodak" pitchFamily="2" charset="-78"/>
              </a:rPr>
              <a:t>حسن شعبانی (جلد اول)</a:t>
            </a:r>
          </a:p>
          <a:p>
            <a:endParaRPr lang="fa-IR" sz="2600" b="1" dirty="0">
              <a:solidFill>
                <a:srgbClr val="7030A0"/>
              </a:solidFill>
              <a:cs typeface="B Koodak" pitchFamily="2" charset="-78"/>
            </a:endParaRPr>
          </a:p>
          <a:p>
            <a:endParaRPr lang="fa-IR" dirty="0" smtClean="0">
              <a:cs typeface="B Koodak" pitchFamily="2" charset="-78"/>
            </a:endParaRPr>
          </a:p>
        </p:txBody>
      </p:sp>
      <p:pic>
        <p:nvPicPr>
          <p:cNvPr id="4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4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92733">
        <p14:vortex dir="r"/>
      </p:transition>
    </mc:Choice>
    <mc:Fallback xmlns="">
      <p:transition spd="slow" advTm="927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21" y="685848"/>
            <a:ext cx="4127806" cy="541774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63100"/>
      </p:ext>
    </p:extLst>
  </p:cSld>
  <p:clrMapOvr>
    <a:masterClrMapping/>
  </p:clrMapOvr>
  <p:transition spd="slow" advTm="612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1018952" y="822996"/>
            <a:ext cx="7024744" cy="1156615"/>
          </a:xfrm>
        </p:spPr>
        <p:txBody>
          <a:bodyPr vert="horz" lIns="99533" tIns="49766" rIns="99533" bIns="49766" rtlCol="0" anchor="b">
            <a:noAutofit/>
          </a:bodyPr>
          <a:lstStyle/>
          <a:p>
            <a:pPr rtl="1"/>
            <a:r>
              <a:rPr lang="fa-IR" b="1" dirty="0" smtClean="0">
                <a:solidFill>
                  <a:srgbClr val="FFC000"/>
                </a:solidFill>
                <a:cs typeface="B Koodak" pitchFamily="2" charset="-78"/>
              </a:rPr>
              <a:t>ارزیابی دوره</a:t>
            </a:r>
            <a:endParaRPr lang="en-US" b="1" dirty="0" smtClean="0">
              <a:solidFill>
                <a:srgbClr val="FFC000"/>
              </a:solidFill>
              <a:cs typeface="B Koodak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97" y="2537473"/>
            <a:ext cx="7827402" cy="3340830"/>
          </a:xfrm>
        </p:spPr>
        <p:txBody>
          <a:bodyPr>
            <a:noAutofit/>
          </a:bodyPr>
          <a:lstStyle/>
          <a:p>
            <a:pPr algn="ctr" rtl="1">
              <a:buNone/>
            </a:pPr>
            <a:r>
              <a:rPr lang="fa-IR" sz="4400" dirty="0">
                <a:solidFill>
                  <a:schemeClr val="tx1"/>
                </a:solidFill>
                <a:cs typeface="B Koodak" pitchFamily="2" charset="-78"/>
              </a:rPr>
              <a:t>امتحان میانترم: 6 نمره</a:t>
            </a:r>
          </a:p>
          <a:p>
            <a:pPr algn="ctr" rtl="1">
              <a:buNone/>
            </a:pPr>
            <a:r>
              <a:rPr lang="fa-IR" sz="4400" dirty="0">
                <a:solidFill>
                  <a:schemeClr val="tx1"/>
                </a:solidFill>
                <a:cs typeface="B Koodak" pitchFamily="2" charset="-78"/>
              </a:rPr>
              <a:t>امتحان پایان ترم: 10 نمره</a:t>
            </a:r>
          </a:p>
          <a:p>
            <a:pPr algn="ctr" rtl="1">
              <a:buNone/>
            </a:pPr>
            <a:r>
              <a:rPr lang="fa-IR" sz="4400" dirty="0">
                <a:solidFill>
                  <a:schemeClr val="tx1"/>
                </a:solidFill>
                <a:cs typeface="B Koodak" pitchFamily="2" charset="-78"/>
              </a:rPr>
              <a:t>ارائه کلاسی: 3 نمره</a:t>
            </a:r>
          </a:p>
          <a:p>
            <a:pPr algn="ctr" rtl="1">
              <a:buNone/>
            </a:pPr>
            <a:r>
              <a:rPr lang="fa-IR" sz="4400" dirty="0">
                <a:solidFill>
                  <a:schemeClr val="tx1"/>
                </a:solidFill>
                <a:cs typeface="B Koodak" pitchFamily="2" charset="-78"/>
              </a:rPr>
              <a:t>مشارکت </a:t>
            </a:r>
            <a:r>
              <a:rPr lang="fa-IR" sz="4400" u="sng" dirty="0">
                <a:solidFill>
                  <a:schemeClr val="tx1"/>
                </a:solidFill>
                <a:cs typeface="B Koodak" pitchFamily="2" charset="-78"/>
              </a:rPr>
              <a:t>موثر</a:t>
            </a:r>
            <a:r>
              <a:rPr lang="fa-IR" sz="4400" dirty="0">
                <a:solidFill>
                  <a:schemeClr val="tx1"/>
                </a:solidFill>
                <a:cs typeface="B Koodak" pitchFamily="2" charset="-78"/>
              </a:rPr>
              <a:t>: 1 نمره</a:t>
            </a:r>
            <a:endParaRPr lang="en-US" sz="4400" dirty="0">
              <a:solidFill>
                <a:schemeClr val="tx1"/>
              </a:solidFill>
              <a:cs typeface="B Koodak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3075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97"/>
    </mc:Choice>
    <mc:Fallback xmlns="">
      <p:transition spd="slow" advTm="9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76871" y="367373"/>
            <a:ext cx="7857181" cy="1156615"/>
          </a:xfrm>
        </p:spPr>
        <p:txBody>
          <a:bodyPr vert="horz" lIns="99533" tIns="49766" rIns="99533" bIns="49766" rtlCol="0" anchor="b">
            <a:noAutofit/>
          </a:bodyPr>
          <a:lstStyle/>
          <a:p>
            <a:pPr rtl="1"/>
            <a:r>
              <a:rPr lang="fa-IR" sz="2600" b="1" dirty="0">
                <a:solidFill>
                  <a:srgbClr val="002060"/>
                </a:solidFill>
                <a:cs typeface="B Koodak" pitchFamily="2" charset="-78"/>
              </a:rPr>
              <a:t>مباحث مطرح شده در دوره </a:t>
            </a:r>
            <a:r>
              <a:rPr lang="fa-IR" sz="2600" dirty="0">
                <a:solidFill>
                  <a:srgbClr val="002060"/>
                </a:solidFill>
                <a:cs typeface="B Koodak" pitchFamily="2" charset="-78"/>
              </a:rPr>
              <a:t>روش‌ها و مهارت تدریس </a:t>
            </a:r>
            <a:endParaRPr lang="en-US" sz="2600" b="1" dirty="0"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28" y="2400314"/>
            <a:ext cx="7827402" cy="4046164"/>
          </a:xfrm>
        </p:spPr>
        <p:txBody>
          <a:bodyPr>
            <a:noAutofit/>
          </a:bodyPr>
          <a:lstStyle/>
          <a:p>
            <a:pPr algn="ctr" rtl="1">
              <a:buFont typeface="Wingdings" panose="05000000000000000000" pitchFamily="2" charset="2"/>
              <a:buChar char="v"/>
            </a:pPr>
            <a:r>
              <a:rPr lang="fa-IR" sz="2300" b="1" dirty="0">
                <a:solidFill>
                  <a:schemeClr val="accent4">
                    <a:lumMod val="75000"/>
                  </a:schemeClr>
                </a:solidFill>
                <a:cs typeface="B Nazanin" panose="00000400000000000000" pitchFamily="2" charset="-78"/>
              </a:rPr>
              <a:t>مفهوم و اهمیت </a:t>
            </a:r>
            <a:r>
              <a:rPr lang="ar-SA" sz="2300" b="1" dirty="0">
                <a:solidFill>
                  <a:schemeClr val="accent4">
                    <a:lumMod val="75000"/>
                  </a:schemeClr>
                </a:solidFill>
                <a:cs typeface="B Nazanin" panose="00000400000000000000" pitchFamily="2" charset="-78"/>
              </a:rPr>
              <a:t>نظریه‌های یادگیری</a:t>
            </a:r>
            <a:endParaRPr lang="fa-IR" sz="2300" b="1" dirty="0">
              <a:solidFill>
                <a:schemeClr val="accent4">
                  <a:lumMod val="75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solidFill>
                  <a:schemeClr val="accent1">
                    <a:lumMod val="50000"/>
                  </a:schemeClr>
                </a:solidFill>
                <a:cs typeface="B Nazanin" panose="00000400000000000000" pitchFamily="2" charset="-78"/>
              </a:rPr>
              <a:t>الگوهای یادگیری</a:t>
            </a:r>
            <a:endParaRPr lang="fa-IR" sz="2300" b="1" dirty="0">
              <a:solidFill>
                <a:schemeClr val="accent1">
                  <a:lumMod val="50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solidFill>
                  <a:schemeClr val="accent4">
                    <a:lumMod val="75000"/>
                  </a:schemeClr>
                </a:solidFill>
                <a:cs typeface="B Nazanin" panose="00000400000000000000" pitchFamily="2" charset="-78"/>
              </a:rPr>
              <a:t>ارتباط و اثر آن در فرایند تدریس و یادگیری</a:t>
            </a:r>
            <a:endParaRPr lang="fa-IR" sz="2300" b="1" dirty="0">
              <a:solidFill>
                <a:schemeClr val="accent4">
                  <a:lumMod val="75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u="sng" dirty="0">
                <a:solidFill>
                  <a:schemeClr val="accent1">
                    <a:lumMod val="50000"/>
                  </a:schemeClr>
                </a:solidFill>
                <a:cs typeface="B Nazanin" panose="00000400000000000000" pitchFamily="2" charset="-78"/>
                <a:hlinkClick r:id="rId4"/>
              </a:rPr>
              <a:t>نظریه‌های تدریس</a:t>
            </a:r>
            <a:endParaRPr lang="fa-IR" sz="2300" b="1" u="sng" dirty="0">
              <a:solidFill>
                <a:schemeClr val="accent1">
                  <a:lumMod val="50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solidFill>
                  <a:schemeClr val="accent1">
                    <a:lumMod val="50000"/>
                  </a:schemeClr>
                </a:solidFill>
                <a:cs typeface="B Nazanin" panose="00000400000000000000" pitchFamily="2" charset="-78"/>
              </a:rPr>
              <a:t>شناخت و تدوین هدف‌های آموزشی</a:t>
            </a:r>
            <a:endParaRPr lang="fa-IR" sz="2300" b="1" dirty="0">
              <a:solidFill>
                <a:schemeClr val="accent1">
                  <a:lumMod val="50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solidFill>
                  <a:schemeClr val="accent4">
                    <a:lumMod val="75000"/>
                  </a:schemeClr>
                </a:solidFill>
                <a:cs typeface="B Nazanin" panose="00000400000000000000" pitchFamily="2" charset="-78"/>
              </a:rPr>
              <a:t>تحلیل آموزشی</a:t>
            </a:r>
            <a:endParaRPr lang="fa-IR" sz="2300" b="1" dirty="0">
              <a:solidFill>
                <a:schemeClr val="accent4">
                  <a:lumMod val="75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solidFill>
                  <a:schemeClr val="accent1">
                    <a:lumMod val="50000"/>
                  </a:schemeClr>
                </a:solidFill>
                <a:cs typeface="B Nazanin" panose="00000400000000000000" pitchFamily="2" charset="-78"/>
              </a:rPr>
              <a:t>محتوا، روش و وسیله</a:t>
            </a:r>
            <a:endParaRPr lang="fa-IR" sz="2300" b="1" dirty="0">
              <a:solidFill>
                <a:schemeClr val="accent1">
                  <a:lumMod val="50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endParaRPr lang="fa-IR" sz="2300" b="1" dirty="0">
              <a:solidFill>
                <a:schemeClr val="accent1">
                  <a:lumMod val="50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endParaRPr lang="en-US" sz="2300" b="1" dirty="0">
              <a:solidFill>
                <a:schemeClr val="accent1">
                  <a:lumMod val="50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endParaRPr lang="en-US" sz="3600" b="1" dirty="0">
              <a:solidFill>
                <a:schemeClr val="accent1">
                  <a:lumMod val="50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693"/>
    </mc:Choice>
    <mc:Fallback xmlns="">
      <p:transition spd="slow" advTm="16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76871" y="367373"/>
            <a:ext cx="7857181" cy="1156615"/>
          </a:xfrm>
        </p:spPr>
        <p:txBody>
          <a:bodyPr vert="horz" lIns="99533" tIns="49766" rIns="99533" bIns="49766" rtlCol="0" anchor="b">
            <a:noAutofit/>
          </a:bodyPr>
          <a:lstStyle/>
          <a:p>
            <a:pPr rtl="1"/>
            <a:r>
              <a:rPr lang="fa-IR" sz="2600" b="1" dirty="0">
                <a:solidFill>
                  <a:srgbClr val="002060"/>
                </a:solidFill>
                <a:cs typeface="B Koodak" pitchFamily="2" charset="-78"/>
              </a:rPr>
              <a:t>مباحث مطرح شده دردوره </a:t>
            </a:r>
            <a:r>
              <a:rPr lang="fa-IR" sz="2600" dirty="0">
                <a:solidFill>
                  <a:srgbClr val="002060"/>
                </a:solidFill>
                <a:cs typeface="B Koodak" pitchFamily="2" charset="-78"/>
              </a:rPr>
              <a:t>روش‌ها و مهارت تدریس </a:t>
            </a:r>
            <a:endParaRPr lang="en-US" sz="2600" b="1" dirty="0">
              <a:solidFill>
                <a:srgbClr val="002060"/>
              </a:solidFill>
              <a:cs typeface="B Koodak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49" y="2496146"/>
            <a:ext cx="7827402" cy="4378202"/>
          </a:xfrm>
        </p:spPr>
        <p:txBody>
          <a:bodyPr>
            <a:noAutofit/>
          </a:bodyPr>
          <a:lstStyle/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cs typeface="B Nazanin" panose="00000400000000000000" pitchFamily="2" charset="-78"/>
              </a:rPr>
              <a:t>تحلیل نظام ارزشیابی و کاربرد طراحی آموزشی</a:t>
            </a:r>
            <a:endParaRPr lang="fa-IR" sz="2300" b="1" dirty="0"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solidFill>
                  <a:schemeClr val="accent4">
                    <a:lumMod val="75000"/>
                  </a:schemeClr>
                </a:solidFill>
                <a:cs typeface="B Nazanin" panose="00000400000000000000" pitchFamily="2" charset="-78"/>
              </a:rPr>
              <a:t>الگوهای تدریس</a:t>
            </a:r>
            <a:endParaRPr lang="fa-IR" sz="2300" b="1" dirty="0">
              <a:solidFill>
                <a:schemeClr val="accent4">
                  <a:lumMod val="75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cs typeface="B Nazanin" panose="00000400000000000000" pitchFamily="2" charset="-78"/>
              </a:rPr>
              <a:t>روش‌های تدریس سنتی و متداول</a:t>
            </a:r>
            <a:endParaRPr lang="fa-IR" sz="2300" b="1" dirty="0"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solidFill>
                  <a:schemeClr val="accent4">
                    <a:lumMod val="75000"/>
                  </a:schemeClr>
                </a:solidFill>
                <a:cs typeface="B Nazanin" panose="00000400000000000000" pitchFamily="2" charset="-78"/>
              </a:rPr>
              <a:t>روشهای جدید تدریس</a:t>
            </a:r>
            <a:endParaRPr lang="fa-IR" sz="2300" b="1" dirty="0">
              <a:solidFill>
                <a:schemeClr val="accent4">
                  <a:lumMod val="75000"/>
                </a:schemeClr>
              </a:solidFill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cs typeface="B Nazanin" panose="00000400000000000000" pitchFamily="2" charset="-78"/>
              </a:rPr>
              <a:t>مفاهیم کلی ارزشیابی</a:t>
            </a:r>
            <a:endParaRPr lang="fa-IR" sz="2300" b="1" dirty="0">
              <a:cs typeface="B Nazanin" panose="00000400000000000000" pitchFamily="2" charset="-78"/>
            </a:endParaRPr>
          </a:p>
          <a:p>
            <a:pPr algn="ctr" rtl="1">
              <a:buFont typeface="Wingdings" panose="05000000000000000000" pitchFamily="2" charset="2"/>
              <a:buChar char="v"/>
            </a:pPr>
            <a:r>
              <a:rPr lang="ar-SA" sz="2300" b="1" dirty="0">
                <a:solidFill>
                  <a:schemeClr val="accent4">
                    <a:lumMod val="75000"/>
                  </a:schemeClr>
                </a:solidFill>
                <a:cs typeface="B Nazanin" panose="00000400000000000000" pitchFamily="2" charset="-78"/>
              </a:rPr>
              <a:t>روش‌های مختلف ارزشیابی</a:t>
            </a:r>
            <a:endParaRPr lang="en-US" sz="2300" b="1" dirty="0">
              <a:solidFill>
                <a:schemeClr val="accent4">
                  <a:lumMod val="75000"/>
                </a:schemeClr>
              </a:solidFill>
              <a:cs typeface="B Nazanin" panose="00000400000000000000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50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112"/>
    </mc:Choice>
    <mc:Fallback xmlns="">
      <p:transition spd="slow" advTm="77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9144000" cy="685465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105400" y="228599"/>
            <a:ext cx="3904594" cy="64008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41" tIns="45629" rIns="91241" bIns="45629" rtlCol="1" anchor="ctr"/>
          <a:lstStyle/>
          <a:p>
            <a:pPr algn="ctr" defTabSz="912389" rtl="0"/>
            <a:r>
              <a:rPr lang="fa-IR" sz="4400" dirty="0">
                <a:solidFill>
                  <a:srgbClr val="F79646">
                    <a:lumMod val="75000"/>
                  </a:srgbClr>
                </a:solidFill>
                <a:effectLst>
                  <a:reflection blurRad="6350" stA="60000" endA="900" endPos="60000" dist="29997" dir="5400000" sy="-100000" algn="bl" rotWithShape="0"/>
                </a:effectLst>
                <a:cs typeface="B Titr" panose="00000700000000000000" pitchFamily="2" charset="-78"/>
              </a:rPr>
              <a:t>فصل اول: </a:t>
            </a:r>
          </a:p>
          <a:p>
            <a:pPr algn="ctr" defTabSz="912389" rtl="0"/>
            <a:r>
              <a:rPr lang="fa-IR" sz="4400" dirty="0">
                <a:solidFill>
                  <a:srgbClr val="002060"/>
                </a:solidFill>
                <a:effectLst>
                  <a:reflection blurRad="6350" stA="60000" endA="900" endPos="60000" dist="29997" dir="5400000" sy="-100000" algn="bl" rotWithShape="0"/>
                </a:effectLst>
                <a:cs typeface="B Titr" panose="00000700000000000000" pitchFamily="2" charset="-78"/>
              </a:rPr>
              <a:t>نظریه‌های یادگیری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32AF99-C58B-4CF7-8A22-A7ECA7BE2B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86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3988">
        <p:dissolve/>
      </p:transition>
    </mc:Choice>
    <mc:Fallback xmlns="">
      <p:transition spd="slow" advTm="1398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80264" y="912739"/>
            <a:ext cx="7857181" cy="1156615"/>
          </a:xfrm>
        </p:spPr>
        <p:txBody>
          <a:bodyPr vert="horz" lIns="99533" tIns="49766" rIns="99533" bIns="49766" rtlCol="0" anchor="b">
            <a:noAutofit/>
          </a:bodyPr>
          <a:lstStyle/>
          <a:p>
            <a:pPr algn="ctr" rtl="1"/>
            <a:r>
              <a:rPr lang="fa-IR" sz="3600" b="1" baseline="2000" dirty="0">
                <a:solidFill>
                  <a:schemeClr val="accent5">
                    <a:lumMod val="75000"/>
                  </a:schemeClr>
                </a:solidFill>
                <a:cs typeface="B Titr" pitchFamily="2" charset="-78"/>
              </a:rPr>
              <a:t>مفهوم آموزش و پرورش و تربیت</a:t>
            </a:r>
            <a:endParaRPr lang="en-US" sz="3600" b="1" dirty="0">
              <a:solidFill>
                <a:schemeClr val="accent5">
                  <a:lumMod val="75000"/>
                </a:schemeClr>
              </a:solidFill>
              <a:cs typeface="B Titr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97" y="1645945"/>
            <a:ext cx="7827402" cy="4378202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endParaRPr lang="fa-IR" sz="2900" dirty="0">
              <a:solidFill>
                <a:srgbClr val="7030A0"/>
              </a:solidFill>
              <a:effectLst>
                <a:outerShdw blurRad="38100" dist="38100" dir="2700000" algn="tl">
                  <a:srgbClr val="000000"/>
                </a:outerShdw>
              </a:effectLst>
              <a:cs typeface="B Mitra" panose="00000400000000000000" pitchFamily="2" charset="-78"/>
            </a:endParaRP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900" dirty="0">
                <a:solidFill>
                  <a:srgbClr val="7030A0"/>
                </a:solidFill>
                <a:cs typeface="B Mitra" panose="00000400000000000000" pitchFamily="2" charset="-78"/>
              </a:rPr>
              <a:t>آموزش = انتقال معلومات و اطلاعات جهت تحول و دگرگونی رفتار </a:t>
            </a:r>
          </a:p>
          <a:p>
            <a:pPr algn="r" rt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a-IR" sz="2900" dirty="0">
                <a:solidFill>
                  <a:srgbClr val="7030A0"/>
                </a:solidFill>
                <a:cs typeface="B Mitra" panose="00000400000000000000" pitchFamily="2" charset="-78"/>
              </a:rPr>
              <a:t>پرورشی = فراهم آوردن زمینه برای شکوفایی استعدادهای طبیعی و تواناییهای درونی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9F919-FB18-4F8D-A501-6D8627C5E7D7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3" descr="C:\Users\Novin Pendar\Desktop\rlogo-m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995"/>
            <a:ext cx="539102" cy="86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Novin Pendar\Desktop\images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270" y="617259"/>
            <a:ext cx="2246780" cy="172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44998" y="6071812"/>
            <a:ext cx="442340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100"/>
    </mc:Choice>
    <mc:Fallback xmlns="">
      <p:transition spd="slow" advTm="160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4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571</Words>
  <Application>Microsoft Office PowerPoint</Application>
  <PresentationFormat>On-screen Show (4:3)</PresentationFormat>
  <Paragraphs>70</Paragraphs>
  <Slides>15</Slides>
  <Notes>2</Notes>
  <HiddenSlides>0</HiddenSlides>
  <MMClips>15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Organic</vt:lpstr>
      <vt:lpstr>1_Office Theme</vt:lpstr>
      <vt:lpstr>PowerPoint Presentation</vt:lpstr>
      <vt:lpstr>دانشکده فنی و حرفه‌ای دختران شیراز</vt:lpstr>
      <vt:lpstr>روش‌ها و مهارت تدریس </vt:lpstr>
      <vt:lpstr>PowerPoint Presentation</vt:lpstr>
      <vt:lpstr>ارزیابی دوره</vt:lpstr>
      <vt:lpstr>مباحث مطرح شده در دوره روش‌ها و مهارت تدریس </vt:lpstr>
      <vt:lpstr>مباحث مطرح شده دردوره روش‌ها و مهارت تدریس </vt:lpstr>
      <vt:lpstr>PowerPoint Presentation</vt:lpstr>
      <vt:lpstr>مفهوم آموزش و پرورش و تربیت</vt:lpstr>
      <vt:lpstr>مفهوم آموزش و پرورش و تربیت</vt:lpstr>
      <vt:lpstr>PowerPoint Presentation</vt:lpstr>
      <vt:lpstr>PowerPoint Presentation</vt:lpstr>
      <vt:lpstr>PowerPoint Presentation</vt:lpstr>
      <vt:lpstr>PowerPoint Presentation</vt:lpstr>
      <vt:lpstr>تفاوت بین یادگیری و عملکرد</vt:lpstr>
    </vt:vector>
  </TitlesOfParts>
  <Company>Novin Pendar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Novin Pendar</dc:creator>
  <cp:lastModifiedBy>Novin Pendar</cp:lastModifiedBy>
  <cp:revision>2</cp:revision>
  <dcterms:created xsi:type="dcterms:W3CDTF">2020-04-07T16:51:39Z</dcterms:created>
  <dcterms:modified xsi:type="dcterms:W3CDTF">2020-04-07T17:57:56Z</dcterms:modified>
</cp:coreProperties>
</file>