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281" r:id="rId2"/>
    <p:sldId id="256" r:id="rId3"/>
    <p:sldId id="257" r:id="rId4"/>
    <p:sldId id="275" r:id="rId5"/>
    <p:sldId id="258" r:id="rId6"/>
    <p:sldId id="259" r:id="rId7"/>
    <p:sldId id="260" r:id="rId8"/>
    <p:sldId id="261" r:id="rId9"/>
    <p:sldId id="276" r:id="rId10"/>
    <p:sldId id="277" r:id="rId11"/>
    <p:sldId id="278" r:id="rId12"/>
    <p:sldId id="279" r:id="rId13"/>
    <p:sldId id="280" r:id="rId14"/>
    <p:sldId id="262" r:id="rId15"/>
    <p:sldId id="263" r:id="rId16"/>
    <p:sldId id="264" r:id="rId17"/>
    <p:sldId id="266" r:id="rId18"/>
    <p:sldId id="267" r:id="rId19"/>
    <p:sldId id="269" r:id="rId20"/>
    <p:sldId id="270" r:id="rId21"/>
    <p:sldId id="271" r:id="rId22"/>
    <p:sldId id="272" r:id="rId23"/>
    <p:sldId id="273" r:id="rId24"/>
    <p:sldId id="274"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5A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2" d="100"/>
          <a:sy n="102" d="100"/>
        </p:scale>
        <p:origin x="264"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705600" y="4206240"/>
            <a:ext cx="960120" cy="457200"/>
          </a:xfrm>
        </p:spPr>
        <p:txBody>
          <a:bodyPr/>
          <a:lstStyle/>
          <a:p>
            <a:fld id="{566B61A7-725E-4E1F-80A0-8AF774DEB36A}" type="datetimeFigureOut">
              <a:rPr lang="en-US" smtClean="0"/>
              <a:pPr/>
              <a:t>3/28/2020</a:t>
            </a:fld>
            <a:endParaRPr lang="en-US"/>
          </a:p>
        </p:txBody>
      </p:sp>
      <p:sp>
        <p:nvSpPr>
          <p:cNvPr id="17" name="Footer Placeholder 16"/>
          <p:cNvSpPr>
            <a:spLocks noGrp="1"/>
          </p:cNvSpPr>
          <p:nvPr>
            <p:ph type="ftr" sz="quarter" idx="11"/>
          </p:nvPr>
        </p:nvSpPr>
        <p:spPr>
          <a:xfrm>
            <a:off x="5410200" y="4205288"/>
            <a:ext cx="1295400" cy="457200"/>
          </a:xfrm>
        </p:spPr>
        <p:txBody>
          <a:bodyPr/>
          <a:lstStyle/>
          <a:p>
            <a:endParaRPr lang="en-US"/>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4F01D4B5-0C65-46EB-B415-8068792AE3D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66B61A7-725E-4E1F-80A0-8AF774DEB36A}" type="datetimeFigureOut">
              <a:rPr lang="en-US" smtClean="0"/>
              <a:pPr/>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1D4B5-0C65-46EB-B415-8068792AE3D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66B61A7-725E-4E1F-80A0-8AF774DEB36A}" type="datetimeFigureOut">
              <a:rPr lang="en-US" smtClean="0"/>
              <a:pPr/>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1D4B5-0C65-46EB-B415-8068792AE3D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66B61A7-725E-4E1F-80A0-8AF774DEB36A}" type="datetimeFigureOut">
              <a:rPr lang="en-US" smtClean="0"/>
              <a:pPr/>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1D4B5-0C65-46EB-B415-8068792AE3D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66B61A7-725E-4E1F-80A0-8AF774DEB36A}" type="datetimeFigureOut">
              <a:rPr lang="en-US" smtClean="0"/>
              <a:pPr/>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1D4B5-0C65-46EB-B415-8068792AE3D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66B61A7-725E-4E1F-80A0-8AF774DEB36A}" type="datetimeFigureOut">
              <a:rPr lang="en-US" smtClean="0"/>
              <a:pPr/>
              <a:t>3/28/2020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1D4B5-0C65-46EB-B415-8068792AE3D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Date Placeholder 25"/>
          <p:cNvSpPr>
            <a:spLocks noGrp="1"/>
          </p:cNvSpPr>
          <p:nvPr>
            <p:ph type="dt" sz="half" idx="10"/>
          </p:nvPr>
        </p:nvSpPr>
        <p:spPr/>
        <p:txBody>
          <a:bodyPr rtlCol="0"/>
          <a:lstStyle/>
          <a:p>
            <a:fld id="{566B61A7-725E-4E1F-80A0-8AF774DEB36A}" type="datetimeFigureOut">
              <a:rPr lang="en-US" smtClean="0"/>
              <a:pPr/>
              <a:t>3/28/2020</a:t>
            </a:fld>
            <a:endParaRPr lang="en-US"/>
          </a:p>
        </p:txBody>
      </p:sp>
      <p:sp>
        <p:nvSpPr>
          <p:cNvPr id="27" name="Slide Number Placeholder 26"/>
          <p:cNvSpPr>
            <a:spLocks noGrp="1"/>
          </p:cNvSpPr>
          <p:nvPr>
            <p:ph type="sldNum" sz="quarter" idx="11"/>
          </p:nvPr>
        </p:nvSpPr>
        <p:spPr/>
        <p:txBody>
          <a:bodyPr rtlCol="0"/>
          <a:lstStyle/>
          <a:p>
            <a:fld id="{4F01D4B5-0C65-46EB-B415-8068792AE3D5}" type="slidenum">
              <a:rPr lang="en-US" smtClean="0"/>
              <a:pPr/>
              <a:t>‹#›</a:t>
            </a:fld>
            <a:endParaRPr lang="en-US"/>
          </a:p>
        </p:txBody>
      </p:sp>
      <p:sp>
        <p:nvSpPr>
          <p:cNvPr id="28" name="Footer Placeholder 27"/>
          <p:cNvSpPr>
            <a:spLocks noGrp="1"/>
          </p:cNvSpPr>
          <p:nvPr>
            <p:ph type="ftr" sz="quarter" idx="12"/>
          </p:nvPr>
        </p:nvSpPr>
        <p:spPr/>
        <p:txBody>
          <a:bodyPr rtlCol="0"/>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583680" y="612648"/>
            <a:ext cx="957264" cy="457200"/>
          </a:xfrm>
        </p:spPr>
        <p:txBody>
          <a:bodyPr/>
          <a:lstStyle/>
          <a:p>
            <a:fld id="{566B61A7-725E-4E1F-80A0-8AF774DEB36A}" type="datetimeFigureOut">
              <a:rPr lang="en-US" smtClean="0"/>
              <a:pPr/>
              <a:t>3/28/2020</a:t>
            </a:fld>
            <a:endParaRPr lang="en-US"/>
          </a:p>
        </p:txBody>
      </p:sp>
      <p:sp>
        <p:nvSpPr>
          <p:cNvPr id="4" name="Footer Placeholder 3"/>
          <p:cNvSpPr>
            <a:spLocks noGrp="1"/>
          </p:cNvSpPr>
          <p:nvPr>
            <p:ph type="ftr" sz="quarter" idx="11"/>
          </p:nvPr>
        </p:nvSpPr>
        <p:spPr>
          <a:xfrm>
            <a:off x="5257800" y="612648"/>
            <a:ext cx="1325880" cy="457200"/>
          </a:xfrm>
        </p:spPr>
        <p:txBody>
          <a:bodyPr/>
          <a:lstStyle/>
          <a:p>
            <a:endParaRPr lang="en-US"/>
          </a:p>
        </p:txBody>
      </p:sp>
      <p:sp>
        <p:nvSpPr>
          <p:cNvPr id="5" name="Slide Number Placeholder 4"/>
          <p:cNvSpPr>
            <a:spLocks noGrp="1"/>
          </p:cNvSpPr>
          <p:nvPr>
            <p:ph type="sldNum" sz="quarter" idx="12"/>
          </p:nvPr>
        </p:nvSpPr>
        <p:spPr>
          <a:xfrm>
            <a:off x="8174736" y="2272"/>
            <a:ext cx="762000" cy="365760"/>
          </a:xfrm>
        </p:spPr>
        <p:txBody>
          <a:bodyPr/>
          <a:lstStyle/>
          <a:p>
            <a:fld id="{4F01D4B5-0C65-46EB-B415-8068792AE3D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6B61A7-725E-4E1F-80A0-8AF774DEB36A}" type="datetimeFigureOut">
              <a:rPr lang="en-US" smtClean="0"/>
              <a:pPr/>
              <a:t>3/28/2020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01D4B5-0C65-46EB-B415-8068792AE3D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66B61A7-725E-4E1F-80A0-8AF774DEB36A}" type="datetimeFigureOut">
              <a:rPr lang="en-US" smtClean="0"/>
              <a:pPr/>
              <a:t>3/28/2020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1D4B5-0C65-46EB-B415-8068792AE3D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66B61A7-725E-4E1F-80A0-8AF774DEB36A}" type="datetimeFigureOut">
              <a:rPr lang="en-US" smtClean="0"/>
              <a:pPr/>
              <a:t>3/28/2020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1D4B5-0C65-46EB-B415-8068792AE3D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566B61A7-725E-4E1F-80A0-8AF774DEB36A}" type="datetimeFigureOut">
              <a:rPr lang="en-US" smtClean="0"/>
              <a:pPr/>
              <a:t>3/28/2020</a:t>
            </a:fld>
            <a:endParaRPr lang="en-US"/>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US"/>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4F01D4B5-0C65-46EB-B415-8068792AE3D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2401887"/>
            <a:ext cx="7467600" cy="1470025"/>
          </a:xfrm>
        </p:spPr>
        <p:txBody>
          <a:bodyPr/>
          <a:lstStyle/>
          <a:p>
            <a:r>
              <a:rPr lang="fa-IR" dirty="0" smtClean="0"/>
              <a:t>بسم الله الرحمن الرحیم</a:t>
            </a:r>
            <a:endParaRPr lang="en-US" dirty="0"/>
          </a:p>
        </p:txBody>
      </p:sp>
      <p:sp>
        <p:nvSpPr>
          <p:cNvPr id="3" name="Subtitle 2"/>
          <p:cNvSpPr>
            <a:spLocks noGrp="1"/>
          </p:cNvSpPr>
          <p:nvPr>
            <p:ph type="subTitle" idx="1"/>
          </p:nvPr>
        </p:nvSpPr>
        <p:spPr/>
        <p:txBody>
          <a:bodyPr/>
          <a:lstStyle/>
          <a:p>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16647749"/>
      </p:ext>
    </p:extLst>
  </p:cSld>
  <p:clrMapOvr>
    <a:masterClrMapping/>
  </p:clrMapOvr>
  <mc:AlternateContent xmlns:mc="http://schemas.openxmlformats.org/markup-compatibility/2006">
    <mc:Choice xmlns:p14="http://schemas.microsoft.com/office/powerpoint/2010/main" Requires="p14">
      <p:transition spd="slow" p14:dur="2000" advTm="10937"/>
    </mc:Choice>
    <mc:Fallback>
      <p:transition spd="slow" advTm="10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219200"/>
            <a:ext cx="8077200" cy="4524315"/>
          </a:xfrm>
          <a:prstGeom prst="rect">
            <a:avLst/>
          </a:prstGeom>
          <a:noFill/>
        </p:spPr>
        <p:txBody>
          <a:bodyPr wrap="square" rtlCol="0">
            <a:spAutoFit/>
          </a:bodyPr>
          <a:lstStyle/>
          <a:p>
            <a:pPr algn="r"/>
            <a:r>
              <a:rPr lang="fa-IR" sz="2400" b="1" i="1" dirty="0" smtClean="0">
                <a:solidFill>
                  <a:srgbClr val="00206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به گفته پرودهومو کودک بعد از 5 یا 6 سالگی برای نمایش حرکت در نقاشی های خود بیشتر از نیم رخ استفاده می کند تا بتواند پویایی تصاویر را </a:t>
            </a:r>
          </a:p>
          <a:p>
            <a:pPr algn="r"/>
            <a:r>
              <a:rPr lang="fa-IR" sz="2400" b="1" i="1" dirty="0" smtClean="0">
                <a:solidFill>
                  <a:srgbClr val="00206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بهتر به نمایش گذارد</a:t>
            </a:r>
          </a:p>
          <a:p>
            <a:pPr algn="r"/>
            <a:endParaRPr lang="fa-IR" sz="2400" b="1" i="1" dirty="0" smtClean="0">
              <a:solidFill>
                <a:srgbClr val="00206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endParaRPr>
          </a:p>
          <a:p>
            <a:pPr algn="r"/>
            <a:r>
              <a:rPr lang="fa-IR" sz="2400" b="1" i="1" dirty="0" smtClean="0">
                <a:solidFill>
                  <a:srgbClr val="00206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در تصویر آدمک کودکان سر آخرین قسمتی است که با بقیه اندام ها .</a:t>
            </a:r>
          </a:p>
          <a:p>
            <a:pPr algn="r"/>
            <a:r>
              <a:rPr lang="fa-IR" sz="2400" b="1" i="1" dirty="0" smtClean="0">
                <a:solidFill>
                  <a:srgbClr val="00206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همانند می شود و به حالت نیمرخ در می آید..</a:t>
            </a:r>
          </a:p>
          <a:p>
            <a:pPr algn="r"/>
            <a:endParaRPr lang="fa-IR" sz="2400" b="1" i="1" dirty="0" smtClean="0">
              <a:solidFill>
                <a:srgbClr val="00206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endParaRPr>
          </a:p>
          <a:p>
            <a:pPr algn="r"/>
            <a:r>
              <a:rPr lang="fa-IR" sz="2400" b="1" i="1" dirty="0" smtClean="0">
                <a:solidFill>
                  <a:srgbClr val="00206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حالت نیم رخ معمولا همیشه به طرف چپ نشان داده میشود</a:t>
            </a:r>
          </a:p>
          <a:p>
            <a:pPr algn="r"/>
            <a:endParaRPr lang="fa-IR" sz="2400" b="1" i="1" dirty="0" smtClean="0">
              <a:solidFill>
                <a:srgbClr val="00206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endParaRPr>
          </a:p>
          <a:p>
            <a:pPr algn="r"/>
            <a:r>
              <a:rPr lang="fa-IR" sz="2400" b="1" i="1" dirty="0" smtClean="0">
                <a:solidFill>
                  <a:srgbClr val="00206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بنا بر نوشته زازو این خصوصیت ذاتی است و در ارتباط با عضلات دست پدید می اید و سبب می شود که کودکان خط را از بالا به پایین و در جهت خلاف حرکت ساعت ترسیم کنند.</a:t>
            </a:r>
            <a:endParaRPr lang="en-US" sz="2400" b="1" i="1" dirty="0" smtClean="0">
              <a:solidFill>
                <a:srgbClr val="00206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slow" advTm="4721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990600"/>
            <a:ext cx="7696200" cy="3385542"/>
          </a:xfrm>
          <a:prstGeom prst="rect">
            <a:avLst/>
          </a:prstGeom>
          <a:noFill/>
        </p:spPr>
        <p:txBody>
          <a:bodyPr wrap="square" rtlCol="0">
            <a:spAutoFit/>
          </a:bodyPr>
          <a:lstStyle/>
          <a:p>
            <a:pPr algn="r"/>
            <a:endParaRPr lang="fa-IR" b="1" i="1" dirty="0" smtClean="0">
              <a:solidFill>
                <a:srgbClr val="00206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endParaRPr>
          </a:p>
          <a:p>
            <a:pPr algn="r"/>
            <a:r>
              <a:rPr lang="fa-IR" sz="2800" b="1" i="1" dirty="0" smtClean="0">
                <a:solidFill>
                  <a:srgbClr val="00206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از آزمایشی که برای مقایسه بین نقاشی کودکان عقب افتاده و کودکان معمولی</a:t>
            </a:r>
          </a:p>
          <a:p>
            <a:pPr algn="r"/>
            <a:r>
              <a:rPr lang="fa-IR" sz="2800" b="1" i="1" dirty="0" smtClean="0">
                <a:solidFill>
                  <a:srgbClr val="00206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به عمل آمده</a:t>
            </a:r>
          </a:p>
          <a:p>
            <a:pPr algn="r"/>
            <a:r>
              <a:rPr lang="fa-IR" sz="2800" b="1" i="1" dirty="0" smtClean="0">
                <a:solidFill>
                  <a:srgbClr val="00206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این نتیجه حاصل شده که نحوه تحول نقاشی در هر دو گروه شبیه به هم هستند و تنها تفاوتشان این است که کودک عقب افتاده از نظر سنی بسیار دیرتر از گروه بچه های معمولی به حالت نیم رخ می رسند</a:t>
            </a:r>
            <a:endParaRPr lang="en-US" sz="2800" b="1" i="1" dirty="0" smtClean="0">
              <a:solidFill>
                <a:srgbClr val="00206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808"/>
    </mc:Choice>
    <mc:Fallback>
      <p:transition spd="slow" advTm="26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799" y="1371600"/>
            <a:ext cx="8001001" cy="3231654"/>
          </a:xfrm>
          <a:prstGeom prst="rect">
            <a:avLst/>
          </a:prstGeom>
          <a:noFill/>
        </p:spPr>
        <p:txBody>
          <a:bodyPr wrap="square" rtlCol="0">
            <a:spAutoFit/>
          </a:bodyPr>
          <a:lstStyle/>
          <a:p>
            <a:pPr algn="r"/>
            <a:r>
              <a:rPr lang="fa-IR" sz="2400" b="1" i="1" dirty="0" smtClean="0">
                <a:solidFill>
                  <a:srgbClr val="FF000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ظهور معنی زیبایی شناسی در نقاشی کودکان</a:t>
            </a:r>
          </a:p>
          <a:p>
            <a:pPr algn="r"/>
            <a:endParaRPr lang="fa-IR" dirty="0" smtClean="0"/>
          </a:p>
          <a:p>
            <a:pPr algn="r"/>
            <a:endParaRPr lang="fa-IR" dirty="0" smtClean="0"/>
          </a:p>
          <a:p>
            <a:pPr algn="r"/>
            <a:r>
              <a:rPr lang="fa-IR" sz="2400" b="1" i="1" dirty="0" smtClean="0">
                <a:solidFill>
                  <a:srgbClr val="00206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کودکان عادی در سنین ده- دوازده سالگی تحت تاثیر عقل و منطق با کشیدن چشم گرد و بینی قلمی   سعی در زیبا نمودن نقاشی های خود دارند</a:t>
            </a:r>
          </a:p>
          <a:p>
            <a:pPr algn="r"/>
            <a:endParaRPr lang="fa-IR" sz="2400" b="1" i="1" dirty="0" smtClean="0">
              <a:solidFill>
                <a:srgbClr val="00206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endParaRPr>
          </a:p>
          <a:p>
            <a:pPr algn="r"/>
            <a:r>
              <a:rPr lang="fa-IR" sz="2400" b="1" i="1" dirty="0" smtClean="0">
                <a:solidFill>
                  <a:srgbClr val="00206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و از همین زمان یعنی هز زمان ظهور معنی زیبایی شناسی است که نقاشی کودکان عادی با کودکان عقب افتاده تفاوت پیدا می کند</a:t>
            </a:r>
            <a:r>
              <a:rPr lang="fa-IR" dirty="0" smtClean="0"/>
              <a:t>.</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slow" advTm="32636">
    <p:spli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838200"/>
            <a:ext cx="6932741" cy="2985433"/>
          </a:xfrm>
          <a:prstGeom prst="rect">
            <a:avLst/>
          </a:prstGeom>
          <a:noFill/>
        </p:spPr>
        <p:txBody>
          <a:bodyPr wrap="square" rtlCol="0">
            <a:spAutoFit/>
          </a:bodyPr>
          <a:lstStyle/>
          <a:p>
            <a:pPr algn="r"/>
            <a:endParaRPr lang="fa-IR" sz="2400" b="1" i="1" dirty="0" smtClean="0">
              <a:solidFill>
                <a:srgbClr val="FF000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endParaRPr>
          </a:p>
          <a:p>
            <a:pPr algn="r"/>
            <a:r>
              <a:rPr lang="fa-IR" sz="2400" b="1" i="1" dirty="0" smtClean="0">
                <a:solidFill>
                  <a:srgbClr val="FF000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توسعه نمایش فضا</a:t>
            </a:r>
          </a:p>
          <a:p>
            <a:pPr algn="r"/>
            <a:endParaRPr lang="fa-IR" sz="2800" b="1" i="1" dirty="0" smtClean="0">
              <a:solidFill>
                <a:srgbClr val="00206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endParaRPr>
          </a:p>
          <a:p>
            <a:pPr algn="r"/>
            <a:r>
              <a:rPr lang="fa-IR" sz="2800" b="1" i="1" dirty="0" smtClean="0">
                <a:solidFill>
                  <a:srgbClr val="00206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1- شفافیت در نقاشی کودکان</a:t>
            </a:r>
          </a:p>
          <a:p>
            <a:pPr algn="r"/>
            <a:r>
              <a:rPr lang="fa-IR" sz="2800" b="1" i="1" dirty="0" smtClean="0">
                <a:solidFill>
                  <a:srgbClr val="00206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2-نقاشی به صورت واژگون</a:t>
            </a:r>
          </a:p>
          <a:p>
            <a:pPr algn="r"/>
            <a:r>
              <a:rPr lang="fa-IR" sz="2800" b="1" i="1" dirty="0" smtClean="0">
                <a:solidFill>
                  <a:srgbClr val="00206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3- ارتباط بین اشیاء و محل قرار گرفتن آنها</a:t>
            </a:r>
          </a:p>
          <a:p>
            <a:pPr algn="r"/>
            <a:r>
              <a:rPr lang="fa-IR" sz="2800" b="1" i="1" dirty="0" smtClean="0">
                <a:solidFill>
                  <a:srgbClr val="00206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4-جهات و مشکلات درک پرسپکتیو</a:t>
            </a:r>
            <a:endParaRPr lang="en-US" sz="2800" b="1" i="1" dirty="0" smtClean="0">
              <a:solidFill>
                <a:srgbClr val="00206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slow" advTm="33053">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304800" y="1524000"/>
            <a:ext cx="8534400"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lang="fa-IR" sz="2400" b="1" i="1" dirty="0">
                <a:solidFill>
                  <a:srgbClr val="C0000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نقش </a:t>
            </a:r>
            <a:r>
              <a:rPr lang="fa-IR" sz="2400" b="1" i="1" dirty="0" smtClean="0">
                <a:solidFill>
                  <a:srgbClr val="C0000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مربی  :</a:t>
            </a:r>
          </a:p>
          <a:p>
            <a:pPr marL="0" marR="0" lvl="0" indent="0" algn="r" defTabSz="914400" rtl="1" eaLnBrk="1" fontAlgn="base" latinLnBrk="0" hangingPunct="1">
              <a:lnSpc>
                <a:spcPct val="100000"/>
              </a:lnSpc>
              <a:spcBef>
                <a:spcPct val="0"/>
              </a:spcBef>
              <a:spcAft>
                <a:spcPct val="0"/>
              </a:spcAft>
              <a:buClrTx/>
              <a:buSzTx/>
              <a:buFontTx/>
              <a:buNone/>
              <a:tabLst/>
            </a:pPr>
            <a:endParaRPr lang="fa-IR" sz="2400" b="1" i="1" dirty="0">
              <a:solidFill>
                <a:srgbClr val="C0000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endParaRPr>
          </a:p>
          <a:p>
            <a:pPr marL="0" marR="0" lvl="0" indent="0" algn="r" defTabSz="914400" rtl="1" eaLnBrk="1" fontAlgn="base" latinLnBrk="0" hangingPunct="1">
              <a:lnSpc>
                <a:spcPct val="100000"/>
              </a:lnSpc>
              <a:spcBef>
                <a:spcPct val="0"/>
              </a:spcBef>
              <a:spcAft>
                <a:spcPct val="0"/>
              </a:spcAft>
              <a:buClrTx/>
              <a:buSzTx/>
              <a:buFontTx/>
              <a:buNone/>
              <a:tabLst/>
            </a:pPr>
            <a:endParaRPr lang="fa-IR" sz="2400" b="1" i="1" dirty="0" smtClean="0">
              <a:solidFill>
                <a:srgbClr val="C0000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endParaRPr>
          </a:p>
          <a:p>
            <a:pPr marL="0" marR="0" lvl="0" indent="0" algn="r" defTabSz="914400" rtl="1" eaLnBrk="1" fontAlgn="base" latinLnBrk="0" hangingPunct="1">
              <a:lnSpc>
                <a:spcPct val="100000"/>
              </a:lnSpc>
              <a:spcBef>
                <a:spcPct val="0"/>
              </a:spcBef>
              <a:spcAft>
                <a:spcPct val="0"/>
              </a:spcAft>
              <a:buClrTx/>
              <a:buSzTx/>
              <a:buFontTx/>
              <a:buNone/>
              <a:tabLst/>
            </a:pPr>
            <a:endParaRPr lang="fa-IR" sz="2400" b="1" i="1" dirty="0">
              <a:solidFill>
                <a:srgbClr val="C0000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endParaRPr>
          </a:p>
          <a:p>
            <a:pPr algn="r" rtl="1" fontAlgn="base">
              <a:spcBef>
                <a:spcPct val="0"/>
              </a:spcBef>
              <a:spcAft>
                <a:spcPct val="0"/>
              </a:spcAft>
            </a:pPr>
            <a:r>
              <a:rPr lang="fa-IR" sz="2400" dirty="0"/>
              <a:t>☻</a:t>
            </a:r>
            <a:r>
              <a:rPr lang="fa-IR" sz="2400" b="1" dirty="0"/>
              <a:t>نباید به کودک نشان داد که چگونه باید نقاشی کند بلکه با دادن آزادی عمل باید به او مجال داد تا از تخیل خودش استفاده کند</a:t>
            </a:r>
            <a:r>
              <a:rPr lang="fa-IR" sz="2400" dirty="0"/>
              <a:t>٬</a:t>
            </a:r>
            <a:r>
              <a:rPr lang="fa-IR" sz="2400" b="1" dirty="0"/>
              <a:t> آموزش نباید به گونه ای باشد که تخیل و اعتماد به نفس را از کودک بگیرد</a:t>
            </a:r>
            <a:r>
              <a:rPr lang="fa-IR" sz="2400" b="1" dirty="0" smtClean="0"/>
              <a:t>.</a:t>
            </a:r>
          </a:p>
          <a:p>
            <a:pPr algn="r" rtl="1" fontAlgn="base">
              <a:spcBef>
                <a:spcPct val="0"/>
              </a:spcBef>
              <a:spcAft>
                <a:spcPct val="0"/>
              </a:spcAft>
            </a:pPr>
            <a:endParaRPr lang="fa-IR" sz="2400" dirty="0" smtClean="0"/>
          </a:p>
          <a:p>
            <a:pPr algn="r" rtl="1" fontAlgn="base">
              <a:spcBef>
                <a:spcPct val="0"/>
              </a:spcBef>
              <a:spcAft>
                <a:spcPct val="0"/>
              </a:spcAft>
            </a:pPr>
            <a:r>
              <a:rPr lang="fa-IR" sz="2400" b="1" dirty="0" smtClean="0">
                <a:solidFill>
                  <a:srgbClr val="C00000"/>
                </a:solidFill>
              </a:rPr>
              <a:t>″</a:t>
            </a:r>
            <a:r>
              <a:rPr lang="fa-IR" sz="2400" b="1" dirty="0">
                <a:solidFill>
                  <a:srgbClr val="C00000"/>
                </a:solidFill>
              </a:rPr>
              <a:t>امرسن″ پس از تحقیقات به این نتیجه رسیده است که تقلید و الگودهی نوعی خودکشی خلاقیت است.</a:t>
            </a:r>
            <a:endParaRPr lang="en-US" sz="2400" b="1" dirty="0">
              <a:solidFill>
                <a:srgbClr val="C00000"/>
              </a:solidFill>
            </a:endParaRPr>
          </a:p>
          <a:p>
            <a:pPr algn="r" rtl="1" fontAlgn="base">
              <a:spcBef>
                <a:spcPct val="0"/>
              </a:spcBef>
              <a:spcAft>
                <a:spcPct val="0"/>
              </a:spcAft>
            </a:pPr>
            <a:endParaRPr lang="en-US" sz="2400" dirty="0"/>
          </a:p>
          <a:p>
            <a:pPr marL="0" marR="0" lvl="0" indent="0" algn="r" defTabSz="914400" rtl="1" eaLnBrk="1" fontAlgn="base" latinLnBrk="0" hangingPunct="1">
              <a:lnSpc>
                <a:spcPct val="100000"/>
              </a:lnSpc>
              <a:spcBef>
                <a:spcPct val="0"/>
              </a:spcBef>
              <a:spcAft>
                <a:spcPct val="0"/>
              </a:spcAft>
              <a:buClrTx/>
              <a:buSzTx/>
              <a:buFontTx/>
              <a:buNone/>
              <a:tabLst/>
            </a:pPr>
            <a:endParaRPr lang="fa-IR" sz="2400" b="1" i="1" dirty="0">
              <a:solidFill>
                <a:srgbClr val="C0000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slow" advTm="35574">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p:cNvSpPr>
            <a:spLocks noChangeArrowheads="1"/>
          </p:cNvSpPr>
          <p:nvPr/>
        </p:nvSpPr>
        <p:spPr bwMode="auto">
          <a:xfrm>
            <a:off x="457200" y="1295400"/>
            <a:ext cx="8382000" cy="21236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lang="fa-IR" sz="2400" b="1" dirty="0">
                <a:solidFill>
                  <a:srgbClr val="C00000"/>
                </a:solidFill>
              </a:rPr>
              <a:t>مراحل رشد نقاشی </a:t>
            </a:r>
            <a:r>
              <a:rPr lang="fa-IR" sz="2400" b="1" dirty="0" smtClean="0">
                <a:solidFill>
                  <a:srgbClr val="C00000"/>
                </a:solidFill>
              </a:rPr>
              <a:t>کودکان:</a:t>
            </a:r>
          </a:p>
          <a:p>
            <a:pPr marL="0" marR="0" lvl="0" indent="0" algn="r" defTabSz="914400" rtl="1" eaLnBrk="1" fontAlgn="base" latinLnBrk="0" hangingPunct="1">
              <a:lnSpc>
                <a:spcPct val="100000"/>
              </a:lnSpc>
              <a:spcBef>
                <a:spcPct val="0"/>
              </a:spcBef>
              <a:spcAft>
                <a:spcPct val="0"/>
              </a:spcAft>
              <a:buClrTx/>
              <a:buSzTx/>
              <a:buFontTx/>
              <a:buNone/>
              <a:tabLst/>
            </a:pPr>
            <a:endParaRPr lang="en-US" sz="2400" b="1" dirty="0">
              <a:solidFill>
                <a:srgbClr val="C00000"/>
              </a:solidFill>
            </a:endParaRPr>
          </a:p>
          <a:p>
            <a:pPr marL="0" marR="0" lvl="0" indent="0" algn="r" defTabSz="914400" rtl="1" eaLnBrk="0" fontAlgn="base" latinLnBrk="0" hangingPunct="0">
              <a:lnSpc>
                <a:spcPct val="100000"/>
              </a:lnSpc>
              <a:spcBef>
                <a:spcPct val="0"/>
              </a:spcBef>
              <a:spcAft>
                <a:spcPct val="0"/>
              </a:spcAft>
              <a:buClrTx/>
              <a:buSzTx/>
              <a:buFontTx/>
              <a:buNone/>
              <a:tabLst/>
            </a:pPr>
            <a:r>
              <a:rPr lang="fa-IR" sz="2400" b="1" dirty="0"/>
              <a:t>☻طبق تحقیقات روانشناسان و متخصصان علوم تربیتی بیان تصویری کودک از دوره خط خطی شروع می شودو از مراحل مختلفی  مانند دوره سمبولیک و دوره شکل پذیری می گذرد  و به دوره واقعیت گرایی در دوران پیش از بلوغ می رسد</a:t>
            </a:r>
            <a:r>
              <a:rPr kumimoji="0" lang="fa-IR" sz="1200" b="0" i="0" u="none" strike="noStrike" cap="none" normalizeH="0" baseline="0" dirty="0" smtClean="0">
                <a:ln>
                  <a:noFill/>
                </a:ln>
                <a:solidFill>
                  <a:srgbClr val="000000"/>
                </a:solidFill>
                <a:effectLst/>
                <a:latin typeface="Tahoma" pitchFamily="34" charset="0"/>
                <a:ea typeface="Times New Roman" pitchFamily="18" charset="0"/>
                <a:cs typeface="Tahoma" pitchFamily="34" charset="0"/>
              </a:rPr>
              <a:t>.</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fa-IR" sz="1200" b="0" i="0" u="none" strike="noStrike" cap="none" normalizeH="0" baseline="0" dirty="0" smtClean="0">
                <a:ln>
                  <a:noFill/>
                </a:ln>
                <a:solidFill>
                  <a:srgbClr val="000000"/>
                </a:solidFill>
                <a:effectLst/>
                <a:latin typeface="Calibri"/>
                <a:ea typeface="Times New Roman" pitchFamily="18" charset="0"/>
                <a:cs typeface="Tahoma" pitchFamily="34" charset="0"/>
              </a:rPr>
              <a:t> </a:t>
            </a:r>
            <a:endParaRPr kumimoji="0" lang="fa-I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slow" advTm="25943">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
          <p:cNvSpPr>
            <a:spLocks noChangeArrowheads="1"/>
          </p:cNvSpPr>
          <p:nvPr/>
        </p:nvSpPr>
        <p:spPr bwMode="auto">
          <a:xfrm>
            <a:off x="381000" y="1676400"/>
            <a:ext cx="8534400" cy="261610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lang="fa-IR" sz="2000" b="1" dirty="0"/>
              <a:t>☻"لوکه" مراحل رشد نقاشی کودکان را در 4 مرحله رآلیستی (واقع گرایی) تقسیم بندی کرده است</a:t>
            </a:r>
            <a:r>
              <a:rPr kumimoji="0" lang="fa-IR" sz="1200" b="0" i="0" u="none" strike="noStrike" cap="none" normalizeH="0" baseline="0" dirty="0" smtClean="0">
                <a:ln>
                  <a:noFill/>
                </a:ln>
                <a:solidFill>
                  <a:srgbClr val="000000"/>
                </a:solidFill>
                <a:effectLst/>
                <a:latin typeface="Tahoma" pitchFamily="34" charset="0"/>
                <a:ea typeface="Times New Roman" pitchFamily="18" charset="0"/>
                <a:cs typeface="Tahoma" pitchFamily="34" charset="0"/>
              </a:rPr>
              <a:t>:</a:t>
            </a:r>
          </a:p>
          <a:p>
            <a:pPr marL="0" marR="0" lvl="0" indent="0" algn="r" defTabSz="914400" rtl="1" eaLnBrk="1" fontAlgn="base" latinLnBrk="0" hangingPunct="1">
              <a:lnSpc>
                <a:spcPct val="100000"/>
              </a:lnSpc>
              <a:spcBef>
                <a:spcPct val="0"/>
              </a:spcBef>
              <a:spcAft>
                <a:spcPct val="0"/>
              </a:spcAft>
              <a:buClrTx/>
              <a:buSzTx/>
              <a:buFontTx/>
              <a:buNone/>
              <a:tabLst/>
            </a:pPr>
            <a:endParaRPr lang="fa-IR" sz="1200" dirty="0">
              <a:solidFill>
                <a:srgbClr val="000000"/>
              </a:solidFill>
              <a:latin typeface="Tahoma" pitchFamily="34" charset="0"/>
              <a:cs typeface="Tahoma"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pPr>
            <a:endParaRPr kumimoji="0" lang="fa-IR" sz="1200" b="0" i="0" u="none" strike="noStrike" cap="none" normalizeH="0" baseline="0" dirty="0" smtClean="0">
              <a:ln>
                <a:noFill/>
              </a:ln>
              <a:solidFill>
                <a:srgbClr val="000000"/>
              </a:solidFill>
              <a:effectLst/>
              <a:latin typeface="Tahoma" pitchFamily="34" charset="0"/>
              <a:cs typeface="Tahoma"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pPr>
            <a:endParaRPr lang="en-US" sz="2400" b="1" dirty="0"/>
          </a:p>
          <a:p>
            <a:pPr marL="0" marR="0" lvl="0" indent="0" algn="r" defTabSz="914400" rtl="1" eaLnBrk="0" fontAlgn="base" latinLnBrk="0" hangingPunct="0">
              <a:lnSpc>
                <a:spcPct val="100000"/>
              </a:lnSpc>
              <a:spcBef>
                <a:spcPct val="0"/>
              </a:spcBef>
              <a:spcAft>
                <a:spcPct val="0"/>
              </a:spcAft>
              <a:buClrTx/>
              <a:buSzTx/>
              <a:buFontTx/>
              <a:buNone/>
              <a:tabLst/>
            </a:pPr>
            <a:r>
              <a:rPr lang="fa-IR" sz="2400" b="1" dirty="0"/>
              <a:t>1- رآلیسم اتفاقی (خط خطی کردن)  از کودکی تا 5/3 سالگی</a:t>
            </a:r>
            <a:endParaRPr lang="en-US" sz="2400" b="1" dirty="0"/>
          </a:p>
          <a:p>
            <a:pPr marL="0" marR="0" lvl="0" indent="0" algn="r" defTabSz="914400" rtl="1" eaLnBrk="0" fontAlgn="base" latinLnBrk="0" hangingPunct="0">
              <a:lnSpc>
                <a:spcPct val="100000"/>
              </a:lnSpc>
              <a:spcBef>
                <a:spcPct val="0"/>
              </a:spcBef>
              <a:spcAft>
                <a:spcPct val="0"/>
              </a:spcAft>
              <a:buClrTx/>
              <a:buSzTx/>
              <a:buFontTx/>
              <a:buNone/>
              <a:tabLst/>
            </a:pPr>
            <a:r>
              <a:rPr lang="fa-IR" sz="2400" b="1" dirty="0"/>
              <a:t>2- رآلیسم اشتباهی و نمایشگری  از 3 تا 6 سالگی</a:t>
            </a:r>
            <a:endParaRPr lang="en-US" sz="2400" b="1" dirty="0"/>
          </a:p>
          <a:p>
            <a:pPr marL="0" marR="0" lvl="0" indent="0" algn="r" defTabSz="914400" rtl="1" eaLnBrk="0" fontAlgn="base" latinLnBrk="0" hangingPunct="0">
              <a:lnSpc>
                <a:spcPct val="100000"/>
              </a:lnSpc>
              <a:spcBef>
                <a:spcPct val="0"/>
              </a:spcBef>
              <a:spcAft>
                <a:spcPct val="0"/>
              </a:spcAft>
              <a:buClrTx/>
              <a:buSzTx/>
              <a:buFontTx/>
              <a:buNone/>
              <a:tabLst/>
            </a:pPr>
            <a:r>
              <a:rPr lang="fa-IR" sz="2400" b="1" dirty="0"/>
              <a:t>3- رآلیسم ذهنی (خط ترسیمی و نوشتن) از 6 تا 8 سالگی</a:t>
            </a:r>
            <a:endParaRPr lang="en-US" sz="2400" b="1" dirty="0"/>
          </a:p>
          <a:p>
            <a:pPr marL="0" marR="0" lvl="0" indent="0" algn="r" defTabSz="914400" rtl="1" eaLnBrk="0" fontAlgn="base" latinLnBrk="0" hangingPunct="0">
              <a:lnSpc>
                <a:spcPct val="100000"/>
              </a:lnSpc>
              <a:spcBef>
                <a:spcPct val="0"/>
              </a:spcBef>
              <a:spcAft>
                <a:spcPct val="0"/>
              </a:spcAft>
              <a:buClrTx/>
              <a:buSzTx/>
              <a:buFontTx/>
              <a:buNone/>
              <a:tabLst/>
            </a:pPr>
            <a:r>
              <a:rPr lang="fa-IR" sz="2400" b="1" dirty="0"/>
              <a:t>4- رآلیسم بینایی (واقع گرایی بصری) از 8 تا 13 سالگی</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slow" advTm="39173">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381000" y="762000"/>
            <a:ext cx="8382000" cy="45858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lang="fa-IR" sz="2400" b="1" dirty="0" smtClean="0"/>
              <a:t>☻نخستین مرحله بروز نقاشی از انسان که از روی بی مهارتی کشیده می شود در فاصله 5/3 تا 4 سالگی است.</a:t>
            </a:r>
            <a:endParaRPr lang="en-US" sz="2400" b="1" dirty="0" smtClean="0"/>
          </a:p>
          <a:p>
            <a:pPr marL="0" marR="0" lvl="0" indent="0" algn="r" defTabSz="914400" rtl="1" eaLnBrk="0" fontAlgn="base" latinLnBrk="0" hangingPunct="0">
              <a:lnSpc>
                <a:spcPct val="100000"/>
              </a:lnSpc>
              <a:spcBef>
                <a:spcPct val="0"/>
              </a:spcBef>
              <a:spcAft>
                <a:spcPct val="0"/>
              </a:spcAft>
              <a:buClrTx/>
              <a:buSzTx/>
              <a:buFontTx/>
              <a:buNone/>
              <a:tabLst/>
            </a:pPr>
            <a:r>
              <a:rPr lang="fa-IR" sz="2400" b="1" dirty="0" smtClean="0"/>
              <a:t>تکمیل پیکره آدمی بین 4 تا 6 سالگی است.</a:t>
            </a:r>
            <a:endParaRPr lang="en-US" sz="2400" b="1" dirty="0" smtClean="0"/>
          </a:p>
          <a:p>
            <a:pPr marL="0" marR="0" lvl="0" indent="0" algn="r" defTabSz="914400" rtl="1" eaLnBrk="0" fontAlgn="base" latinLnBrk="0" hangingPunct="0">
              <a:lnSpc>
                <a:spcPct val="100000"/>
              </a:lnSpc>
              <a:spcBef>
                <a:spcPct val="0"/>
              </a:spcBef>
              <a:spcAft>
                <a:spcPct val="0"/>
              </a:spcAft>
              <a:buClrTx/>
              <a:buSzTx/>
              <a:buFontTx/>
              <a:buNone/>
              <a:tabLst/>
            </a:pPr>
            <a:r>
              <a:rPr lang="fa-IR" sz="2400" b="1" dirty="0" smtClean="0"/>
              <a:t> </a:t>
            </a:r>
            <a:endParaRPr lang="en-US" sz="2400" b="1" dirty="0" smtClean="0"/>
          </a:p>
          <a:p>
            <a:pPr marL="0" marR="0" lvl="0" indent="0" algn="r" defTabSz="914400" rtl="1" eaLnBrk="0" fontAlgn="base" latinLnBrk="0" hangingPunct="0">
              <a:lnSpc>
                <a:spcPct val="100000"/>
              </a:lnSpc>
              <a:spcBef>
                <a:spcPct val="0"/>
              </a:spcBef>
              <a:spcAft>
                <a:spcPct val="0"/>
              </a:spcAft>
              <a:buClrTx/>
              <a:buSzTx/>
              <a:buFontTx/>
              <a:buNone/>
              <a:tabLst/>
            </a:pPr>
            <a:r>
              <a:rPr lang="fa-IR" sz="2400" b="1" dirty="0" smtClean="0"/>
              <a:t>☻کودک بعد از سنین 5- 6 سالگی قدرت بیشتری در جهت نظارت بر واقعیات بیرونی پیدا می کند و چون لغات بیشتری آموخته بنابراین به سهولت می تواند اختلاف اشیاء را با یکدیگر درک و بیان کند٬ در نتیجه در این سن و چند سال بعد کودک آن جنبه از اشیاء را که شناخته است رسم   می کند نه آنچه را که در ظاهر می بیند(واقع بینی ذهنی).</a:t>
            </a:r>
            <a:endParaRPr lang="en-US" sz="2400" b="1" dirty="0" smtClean="0"/>
          </a:p>
          <a:p>
            <a:pPr marL="0" marR="0" lvl="0" indent="0" algn="r" defTabSz="914400" rtl="1" eaLnBrk="0" fontAlgn="base" latinLnBrk="0" hangingPunct="0">
              <a:lnSpc>
                <a:spcPct val="100000"/>
              </a:lnSpc>
              <a:spcBef>
                <a:spcPct val="0"/>
              </a:spcBef>
              <a:spcAft>
                <a:spcPct val="0"/>
              </a:spcAft>
              <a:buClrTx/>
              <a:buSzTx/>
              <a:buFontTx/>
              <a:buNone/>
              <a:tabLst/>
            </a:pPr>
            <a:endParaRPr lang="en-US" sz="2400" b="1" dirty="0" smtClean="0"/>
          </a:p>
          <a:p>
            <a:pPr marL="0" marR="0" lvl="0" indent="0" algn="r" defTabSz="914400" rtl="1" eaLnBrk="0" fontAlgn="base" latinLnBrk="0" hangingPunct="0">
              <a:lnSpc>
                <a:spcPct val="100000"/>
              </a:lnSpc>
              <a:spcBef>
                <a:spcPct val="0"/>
              </a:spcBef>
              <a:spcAft>
                <a:spcPct val="0"/>
              </a:spcAft>
              <a:buClrTx/>
              <a:buSzTx/>
              <a:buFontTx/>
              <a:buNone/>
              <a:tabLst/>
            </a:pPr>
            <a:r>
              <a:rPr lang="fa-IR" sz="2400" b="1" dirty="0" smtClean="0"/>
              <a:t> </a:t>
            </a:r>
            <a:endParaRPr lang="en-US" sz="2400" b="1" dirty="0" smtClean="0"/>
          </a:p>
          <a:p>
            <a:pPr marL="0" marR="0" lvl="0" indent="0" algn="r" defTabSz="914400" rtl="1" eaLnBrk="0" fontAlgn="base" latinLnBrk="0" hangingPunct="0">
              <a:lnSpc>
                <a:spcPct val="100000"/>
              </a:lnSpc>
              <a:spcBef>
                <a:spcPct val="0"/>
              </a:spcBef>
              <a:spcAft>
                <a:spcPct val="0"/>
              </a:spcAft>
              <a:buClrTx/>
              <a:buSzTx/>
              <a:buFontTx/>
              <a:buNone/>
              <a:tabLst/>
            </a:pPr>
            <a:r>
              <a:rPr lang="fa-IR" sz="2800" b="1" dirty="0" smtClean="0">
                <a:solidFill>
                  <a:srgbClr val="FF0000"/>
                </a:solidFill>
              </a:rPr>
              <a:t>دوران(7 تا 9 سالگی) را دوران طلایی نقاشی کودکان می دانند.</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slow" advTm="47708">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ChangeArrowheads="1"/>
          </p:cNvSpPr>
          <p:nvPr/>
        </p:nvSpPr>
        <p:spPr bwMode="auto">
          <a:xfrm>
            <a:off x="1219200" y="1676400"/>
            <a:ext cx="7391400"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lang="fa-IR" sz="2400" b="1" dirty="0" smtClean="0"/>
              <a:t>☻کلوگ تکامل نقاشی در کودکان را به 5 مرحله اصلی بررسی می کند:</a:t>
            </a:r>
            <a:endParaRPr lang="en-US" sz="2400" b="1" dirty="0" smtClean="0"/>
          </a:p>
          <a:p>
            <a:pPr marL="0" marR="0" lvl="0" indent="0" algn="r" defTabSz="914400" rtl="1" eaLnBrk="1" fontAlgn="base" latinLnBrk="0" hangingPunct="1">
              <a:lnSpc>
                <a:spcPct val="100000"/>
              </a:lnSpc>
              <a:spcBef>
                <a:spcPct val="0"/>
              </a:spcBef>
              <a:spcAft>
                <a:spcPct val="0"/>
              </a:spcAft>
              <a:buClrTx/>
              <a:buSzTx/>
              <a:buFontTx/>
              <a:buNone/>
              <a:tabLst/>
            </a:pPr>
            <a:endParaRPr lang="en-US" sz="2400" b="1" dirty="0" smtClean="0"/>
          </a:p>
          <a:p>
            <a:pPr marL="0" marR="0" lvl="0" indent="0" algn="r" defTabSz="914400" rtl="1" eaLnBrk="1" fontAlgn="base" latinLnBrk="0" hangingPunct="1">
              <a:lnSpc>
                <a:spcPct val="100000"/>
              </a:lnSpc>
              <a:spcBef>
                <a:spcPct val="0"/>
              </a:spcBef>
              <a:spcAft>
                <a:spcPct val="0"/>
              </a:spcAft>
              <a:buClrTx/>
              <a:buSzTx/>
              <a:buFontTx/>
              <a:buNone/>
              <a:tabLst/>
            </a:pPr>
            <a:endParaRPr lang="en-US" sz="2400" b="1" dirty="0" smtClean="0"/>
          </a:p>
          <a:p>
            <a:pPr marL="0" marR="0" lvl="0" indent="0" algn="r" defTabSz="914400" rtl="1" eaLnBrk="0" fontAlgn="base" latinLnBrk="0" hangingPunct="0">
              <a:lnSpc>
                <a:spcPct val="100000"/>
              </a:lnSpc>
              <a:spcBef>
                <a:spcPct val="0"/>
              </a:spcBef>
              <a:spcAft>
                <a:spcPct val="0"/>
              </a:spcAft>
              <a:buClrTx/>
              <a:buSzTx/>
              <a:buFontTx/>
              <a:buNone/>
              <a:tabLst/>
            </a:pPr>
            <a:r>
              <a:rPr lang="fa-IR" sz="2400" b="1" dirty="0" smtClean="0"/>
              <a:t>1-      اثر یا خط نا مشخص</a:t>
            </a:r>
            <a:endParaRPr lang="en-US" sz="2400" b="1" dirty="0" smtClean="0"/>
          </a:p>
          <a:p>
            <a:pPr marL="0" marR="0" lvl="0" indent="0" algn="r" defTabSz="914400" rtl="1" eaLnBrk="0" fontAlgn="base" latinLnBrk="0" hangingPunct="0">
              <a:lnSpc>
                <a:spcPct val="100000"/>
              </a:lnSpc>
              <a:spcBef>
                <a:spcPct val="0"/>
              </a:spcBef>
              <a:spcAft>
                <a:spcPct val="0"/>
              </a:spcAft>
              <a:buClrTx/>
              <a:buSzTx/>
              <a:buFontTx/>
              <a:buNone/>
              <a:tabLst/>
            </a:pPr>
            <a:r>
              <a:rPr lang="fa-IR" sz="2400" b="1" dirty="0" smtClean="0"/>
              <a:t>2-      خط مشخص یا اشکال هندسی در هم</a:t>
            </a:r>
            <a:endParaRPr lang="en-US" sz="2400" b="1" dirty="0" smtClean="0"/>
          </a:p>
          <a:p>
            <a:pPr marL="0" marR="0" lvl="0" indent="0" algn="r" defTabSz="914400" rtl="1" eaLnBrk="0" fontAlgn="base" latinLnBrk="0" hangingPunct="0">
              <a:lnSpc>
                <a:spcPct val="100000"/>
              </a:lnSpc>
              <a:spcBef>
                <a:spcPct val="0"/>
              </a:spcBef>
              <a:spcAft>
                <a:spcPct val="0"/>
              </a:spcAft>
              <a:buClrTx/>
              <a:buSzTx/>
              <a:buFontTx/>
              <a:buNone/>
              <a:tabLst/>
            </a:pPr>
            <a:r>
              <a:rPr lang="fa-IR" sz="2400" b="1" dirty="0" smtClean="0"/>
              <a:t>3-      طرح یا در کنار هم قرار گرفتن چند شیء</a:t>
            </a:r>
            <a:endParaRPr lang="en-US" sz="2400" b="1" dirty="0" smtClean="0"/>
          </a:p>
          <a:p>
            <a:pPr marL="0" marR="0" lvl="0" indent="0" algn="r" defTabSz="914400" rtl="1" eaLnBrk="0" fontAlgn="base" latinLnBrk="0" hangingPunct="0">
              <a:lnSpc>
                <a:spcPct val="100000"/>
              </a:lnSpc>
              <a:spcBef>
                <a:spcPct val="0"/>
              </a:spcBef>
              <a:spcAft>
                <a:spcPct val="0"/>
              </a:spcAft>
              <a:buClrTx/>
              <a:buSzTx/>
              <a:buFontTx/>
              <a:buNone/>
              <a:tabLst/>
            </a:pPr>
            <a:r>
              <a:rPr lang="fa-IR" sz="2400" b="1" dirty="0" smtClean="0"/>
              <a:t>4-      اجتماع چندین شکل مختلف</a:t>
            </a:r>
            <a:endParaRPr lang="en-US" sz="2400" b="1" dirty="0" smtClean="0"/>
          </a:p>
          <a:p>
            <a:pPr marL="0" marR="0" lvl="0" indent="0" algn="r" defTabSz="914400" rtl="1" eaLnBrk="0" fontAlgn="base" latinLnBrk="0" hangingPunct="0">
              <a:lnSpc>
                <a:spcPct val="100000"/>
              </a:lnSpc>
              <a:spcBef>
                <a:spcPct val="0"/>
              </a:spcBef>
              <a:spcAft>
                <a:spcPct val="0"/>
              </a:spcAft>
              <a:buClrTx/>
              <a:buSzTx/>
              <a:buFontTx/>
              <a:buNone/>
              <a:tabLst/>
            </a:pPr>
            <a:r>
              <a:rPr lang="fa-IR" sz="2400" b="1" dirty="0" smtClean="0"/>
              <a:t>5-      تصویر نگاری</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slow" advTm="25857">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9200" y="1295400"/>
            <a:ext cx="7319176" cy="707886"/>
          </a:xfrm>
          <a:prstGeom prst="rect">
            <a:avLst/>
          </a:prstGeom>
        </p:spPr>
        <p:txBody>
          <a:bodyPr wrap="square">
            <a:spAutoFit/>
          </a:bodyPr>
          <a:lstStyle/>
          <a:p>
            <a:pPr lvl="0" algn="r" rtl="1" fontAlgn="base">
              <a:spcBef>
                <a:spcPct val="0"/>
              </a:spcBef>
              <a:spcAft>
                <a:spcPct val="0"/>
              </a:spcAft>
            </a:pPr>
            <a:r>
              <a:rPr lang="fa-IR" sz="4000" b="1" dirty="0" smtClean="0">
                <a:solidFill>
                  <a:srgbClr val="FFC000"/>
                </a:solidFill>
                <a:latin typeface="Tahoma" pitchFamily="34" charset="0"/>
                <a:ea typeface="Times New Roman" pitchFamily="18" charset="0"/>
                <a:cs typeface="Tahoma" pitchFamily="34" charset="0"/>
              </a:rPr>
              <a:t>تمایز نقاشی دختران و پسران</a:t>
            </a:r>
            <a:endParaRPr lang="fa-IR" sz="4000" dirty="0" smtClean="0">
              <a:solidFill>
                <a:srgbClr val="FFC000"/>
              </a:solidFill>
              <a:latin typeface="Arial" pitchFamily="34" charset="0"/>
              <a:cs typeface="Arial"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slow" advTm="7585">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ChangeArrowheads="1"/>
          </p:cNvSpPr>
          <p:nvPr/>
        </p:nvSpPr>
        <p:spPr bwMode="auto">
          <a:xfrm>
            <a:off x="0" y="2057400"/>
            <a:ext cx="85344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fa-IR" sz="3600" b="1" i="1" u="none" strike="noStrike" cap="none" normalizeH="0" baseline="0" dirty="0" smtClean="0">
                <a:ln>
                  <a:noFill/>
                </a:ln>
                <a:solidFill>
                  <a:srgbClr val="FFC00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عوامل موثر در رشد هنری کودک</a:t>
            </a:r>
            <a:r>
              <a:rPr lang="en-US" sz="3600" b="1" i="1" dirty="0">
                <a:solidFill>
                  <a:srgbClr val="FFC00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 </a:t>
            </a:r>
            <a:r>
              <a:rPr lang="fa-IR" sz="3600" b="1" i="1" dirty="0">
                <a:solidFill>
                  <a:srgbClr val="FFC00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slow" advTm="8224">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609600" y="1219200"/>
            <a:ext cx="815340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endParaRPr lang="en-US" sz="2400" b="1" dirty="0" smtClean="0"/>
          </a:p>
          <a:p>
            <a:pPr marL="0" marR="0" lvl="0" indent="0" algn="r" defTabSz="914400" rtl="1" eaLnBrk="1" fontAlgn="base" latinLnBrk="0" hangingPunct="1">
              <a:lnSpc>
                <a:spcPct val="100000"/>
              </a:lnSpc>
              <a:spcBef>
                <a:spcPct val="0"/>
              </a:spcBef>
              <a:spcAft>
                <a:spcPct val="0"/>
              </a:spcAft>
              <a:buClrTx/>
              <a:buSzTx/>
              <a:buFontTx/>
              <a:buNone/>
              <a:tabLst/>
            </a:pPr>
            <a:r>
              <a:rPr lang="fa-IR" sz="2400" b="1" dirty="0" smtClean="0"/>
              <a:t>☻تحقیقاتی که در زمینه نقاشی کودکان دختر و پسر انجام شده نشان داده است که در سن 3- 4 سالگی هیچ نشانه معنی داری در نقاشی آنها که نشان دهنده اختلاف دو جنس باشد  وجود ندارد.</a:t>
            </a:r>
            <a:endParaRPr lang="en-US" sz="2400" b="1" dirty="0" smtClean="0"/>
          </a:p>
          <a:p>
            <a:pPr marL="0" marR="0" lvl="0" indent="0" algn="r" defTabSz="914400" rtl="1" eaLnBrk="1" fontAlgn="base" latinLnBrk="0" hangingPunct="1">
              <a:lnSpc>
                <a:spcPct val="100000"/>
              </a:lnSpc>
              <a:spcBef>
                <a:spcPct val="0"/>
              </a:spcBef>
              <a:spcAft>
                <a:spcPct val="0"/>
              </a:spcAft>
              <a:buClrTx/>
              <a:buSzTx/>
              <a:buFontTx/>
              <a:buNone/>
              <a:tabLst/>
            </a:pPr>
            <a:endParaRPr lang="en-US" sz="2400" b="1" dirty="0" smtClean="0"/>
          </a:p>
          <a:p>
            <a:pPr marL="0" marR="0" lvl="0" indent="0" algn="r" defTabSz="914400" rtl="1" eaLnBrk="1" fontAlgn="base" latinLnBrk="0" hangingPunct="1">
              <a:lnSpc>
                <a:spcPct val="100000"/>
              </a:lnSpc>
              <a:spcBef>
                <a:spcPct val="0"/>
              </a:spcBef>
              <a:spcAft>
                <a:spcPct val="0"/>
              </a:spcAft>
              <a:buClrTx/>
              <a:buSzTx/>
              <a:buFontTx/>
              <a:buNone/>
              <a:tabLst/>
            </a:pPr>
            <a:endParaRPr lang="en-US" sz="2400" b="1" dirty="0" smtClean="0"/>
          </a:p>
          <a:p>
            <a:pPr marL="0" marR="0" lvl="0" indent="0" algn="r" defTabSz="914400" rtl="1" eaLnBrk="1" fontAlgn="base" latinLnBrk="0" hangingPunct="1">
              <a:lnSpc>
                <a:spcPct val="100000"/>
              </a:lnSpc>
              <a:spcBef>
                <a:spcPct val="0"/>
              </a:spcBef>
              <a:spcAft>
                <a:spcPct val="0"/>
              </a:spcAft>
              <a:buClrTx/>
              <a:buSzTx/>
              <a:buFontTx/>
              <a:buNone/>
              <a:tabLst/>
            </a:pPr>
            <a:endParaRPr lang="en-US" sz="2400" b="1" dirty="0" smtClean="0"/>
          </a:p>
          <a:p>
            <a:pPr marL="0" marR="0" lvl="0" indent="0" algn="r" defTabSz="914400" rtl="1" eaLnBrk="0" fontAlgn="base" latinLnBrk="0" hangingPunct="0">
              <a:lnSpc>
                <a:spcPct val="100000"/>
              </a:lnSpc>
              <a:spcBef>
                <a:spcPct val="0"/>
              </a:spcBef>
              <a:spcAft>
                <a:spcPct val="0"/>
              </a:spcAft>
              <a:buClrTx/>
              <a:buSzTx/>
              <a:buFontTx/>
              <a:buNone/>
              <a:tabLst/>
            </a:pPr>
            <a:r>
              <a:rPr lang="fa-IR" sz="2400" b="1" dirty="0" smtClean="0"/>
              <a:t>☻بیشترین اختلاف در سن 5 تا 8 سالگی دیده می شود که نقاشی آنها را از یکدیگر متمایز می نماید</a:t>
            </a:r>
            <a:r>
              <a:rPr kumimoji="0" lang="fa-IR" sz="1200" b="0" i="0" u="none" strike="noStrike" cap="none" normalizeH="0" baseline="0" dirty="0" smtClean="0">
                <a:ln>
                  <a:noFill/>
                </a:ln>
                <a:solidFill>
                  <a:srgbClr val="000000"/>
                </a:solidFill>
                <a:effectLst/>
                <a:latin typeface="Tahoma" pitchFamily="34" charset="0"/>
                <a:ea typeface="Times New Roman" pitchFamily="18" charset="0"/>
                <a:cs typeface="Tahoma" pitchFamily="34" charset="0"/>
              </a:rPr>
              <a:t>.</a:t>
            </a:r>
            <a:endParaRPr kumimoji="0" lang="fa-I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slow" advTm="25032">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ChangeArrowheads="1"/>
          </p:cNvSpPr>
          <p:nvPr/>
        </p:nvSpPr>
        <p:spPr bwMode="auto">
          <a:xfrm>
            <a:off x="304800" y="1524000"/>
            <a:ext cx="8458200"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lang="fa-IR" sz="2400" b="1" dirty="0" smtClean="0">
                <a:solidFill>
                  <a:srgbClr val="C00000"/>
                </a:solidFill>
              </a:rPr>
              <a:t>در نقاشی دختران </a:t>
            </a:r>
            <a:r>
              <a:rPr lang="fa-IR" sz="2400" b="1" dirty="0" smtClean="0"/>
              <a:t>هماهنگی بیشتری دیده می شود-  ظریف تر و حساب شده تر از پسران می باشد و در آنها هارمونی در رنگ٬ خطوط و زوایا بیشتر است.</a:t>
            </a:r>
            <a:endParaRPr lang="en-US" sz="2400" b="1" dirty="0" smtClean="0"/>
          </a:p>
          <a:p>
            <a:pPr marL="0" marR="0" lvl="0" indent="0" algn="r" defTabSz="914400" rtl="1" eaLnBrk="0" fontAlgn="base" latinLnBrk="0" hangingPunct="0">
              <a:lnSpc>
                <a:spcPct val="100000"/>
              </a:lnSpc>
              <a:spcBef>
                <a:spcPct val="0"/>
              </a:spcBef>
              <a:spcAft>
                <a:spcPct val="0"/>
              </a:spcAft>
              <a:buClrTx/>
              <a:buSzTx/>
              <a:buFontTx/>
              <a:buNone/>
              <a:tabLst/>
            </a:pPr>
            <a:r>
              <a:rPr lang="fa-IR" sz="2400" b="1" dirty="0" smtClean="0"/>
              <a:t>دختران در هنگام نقاشی بیشتر از مربی خود سوأل می کنند٬ زیرا دوست دارند کارشان مورد قبول او قرار گیرد. آنها در رنگ آمیزی کمتر از خود جرأت به خرج می دهند و سعی در توازن رنگ دارند.</a:t>
            </a:r>
            <a:endParaRPr lang="en-US" sz="2400" b="1" dirty="0" smtClean="0"/>
          </a:p>
          <a:p>
            <a:pPr marL="0" marR="0" lvl="0" indent="0" algn="r" defTabSz="914400" rtl="1" eaLnBrk="0" fontAlgn="base" latinLnBrk="0" hangingPunct="0">
              <a:lnSpc>
                <a:spcPct val="100000"/>
              </a:lnSpc>
              <a:spcBef>
                <a:spcPct val="0"/>
              </a:spcBef>
              <a:spcAft>
                <a:spcPct val="0"/>
              </a:spcAft>
              <a:buClrTx/>
              <a:buSzTx/>
              <a:buFontTx/>
              <a:buNone/>
              <a:tabLst/>
            </a:pPr>
            <a:r>
              <a:rPr lang="fa-IR" sz="2400" b="1" dirty="0" smtClean="0"/>
              <a:t>آنها به سبب اینکه کمتر از پسرها خود را بروز می دهند و مطالب دلخواه خود را کمتر به زبان می آورند٬ در رنگ آمیزی نیز به صورت درون گرا عمل می کنند.</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0292"/>
    </mc:Choice>
    <mc:Fallback>
      <p:transition spd="slow" advTm="40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ChangeArrowheads="1"/>
          </p:cNvSpPr>
          <p:nvPr/>
        </p:nvSpPr>
        <p:spPr bwMode="auto">
          <a:xfrm>
            <a:off x="533400" y="1219200"/>
            <a:ext cx="8305800"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lang="fa-IR" sz="2400" b="1" dirty="0" smtClean="0">
                <a:solidFill>
                  <a:srgbClr val="C00000"/>
                </a:solidFill>
              </a:rPr>
              <a:t>پسران در مقایسه با دختران</a:t>
            </a:r>
            <a:r>
              <a:rPr lang="fa-IR" sz="2400" b="1" dirty="0" smtClean="0"/>
              <a:t>٬ پر جرأت٬ رک و برون گرا هستند و در انتخاب رنگها  علاقه ای به ضابطه و قاعده ی خاصی از خود نشان نمی دهند آنها خیلی سریع و بی احتیاط نقاشی می کنند٬ هر رنگی را که دوست داشته باشند به کار می گیرند و به طور جدی و مصمم به کار می پردازند و پس از اتمام نقاشی٬ بلافاصله آن را به دیگران نشان می دهند.</a:t>
            </a:r>
            <a:endParaRPr lang="en-US" sz="2400" b="1" dirty="0" smtClean="0"/>
          </a:p>
          <a:p>
            <a:pPr marL="0" marR="0" lvl="0" indent="0" algn="r" defTabSz="914400" rtl="1" eaLnBrk="0" fontAlgn="base" latinLnBrk="0" hangingPunct="0">
              <a:lnSpc>
                <a:spcPct val="100000"/>
              </a:lnSpc>
              <a:spcBef>
                <a:spcPct val="0"/>
              </a:spcBef>
              <a:spcAft>
                <a:spcPct val="0"/>
              </a:spcAft>
              <a:buClrTx/>
              <a:buSzTx/>
              <a:buFontTx/>
              <a:buNone/>
              <a:tabLst/>
            </a:pPr>
            <a:r>
              <a:rPr lang="fa-IR" sz="2400" b="1" dirty="0" smtClean="0"/>
              <a:t>شکلهایی که می کشند نیز با دختران تفاوت دارد٬ آنها نسبت به دختران کمتر از تصویر انسانی استفاده می کنند و بیشتر راغب به کشیدن ماشین آلات از جمله هواپیما٬ خودرو٬ قطار ونیز صحنه های جنگ با اصلحه گرم هستند.</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6565"/>
    </mc:Choice>
    <mc:Fallback>
      <p:transition spd="slow" advTm="46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ChangeArrowheads="1"/>
          </p:cNvSpPr>
          <p:nvPr/>
        </p:nvSpPr>
        <p:spPr bwMode="auto">
          <a:xfrm>
            <a:off x="609600" y="1371600"/>
            <a:ext cx="82296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lang="fa-IR" sz="2400" b="1" dirty="0" smtClean="0"/>
              <a:t>☻کودکان بین سنین 5 تا 11 سالگی٬ اغلب بچه های هم جنس خود را نقاشی می کنند ولی بین 11 و 12 سالگی٬ دخترها٬ پسرها را به تصویر می کشند.</a:t>
            </a:r>
            <a:endParaRPr lang="en-US" sz="2400" b="1" dirty="0" smtClean="0"/>
          </a:p>
          <a:p>
            <a:pPr marL="0" marR="0" lvl="0" indent="0" algn="r" defTabSz="914400" rtl="1" eaLnBrk="0" fontAlgn="base" latinLnBrk="0" hangingPunct="0">
              <a:lnSpc>
                <a:spcPct val="100000"/>
              </a:lnSpc>
              <a:spcBef>
                <a:spcPct val="0"/>
              </a:spcBef>
              <a:spcAft>
                <a:spcPct val="0"/>
              </a:spcAft>
              <a:buClrTx/>
              <a:buSzTx/>
              <a:buFontTx/>
              <a:buNone/>
              <a:tabLst/>
            </a:pPr>
            <a:r>
              <a:rPr lang="fa-IR" sz="2400" b="1" dirty="0" smtClean="0"/>
              <a:t> کودک 6 ساله آگاهی خود را در مورد تفاوت های جنسیت باگذاشتن مو٬ تفاوت های چهره و نوع لباس٬ در نقاشیهایش نشان می دهد.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400"/>
    </mc:Choice>
    <mc:Fallback>
      <p:transition spd="slow" advTm="27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371600"/>
            <a:ext cx="7924800" cy="1200329"/>
          </a:xfrm>
          <a:prstGeom prst="rect">
            <a:avLst/>
          </a:prstGeom>
        </p:spPr>
        <p:txBody>
          <a:bodyPr wrap="square">
            <a:spAutoFit/>
          </a:bodyPr>
          <a:lstStyle/>
          <a:p>
            <a:pPr algn="r"/>
            <a:r>
              <a:rPr lang="fa-IR" sz="2400" b="1" i="1" dirty="0" smtClean="0">
                <a:solidFill>
                  <a:srgbClr val="002060"/>
                </a:solidFill>
              </a:rPr>
              <a:t>دوره 7 تا 9 سالگی کودک را که آثار نقاشی او بیانگر عواطف و احساسات خاص وی می باشد دوران تصویرسازی یا </a:t>
            </a:r>
            <a:r>
              <a:rPr lang="fa-IR" sz="2400" b="1" i="1" dirty="0" smtClean="0">
                <a:solidFill>
                  <a:srgbClr val="FF0000"/>
                </a:solidFill>
              </a:rPr>
              <a:t>دوران طلایی نقاشی کودک </a:t>
            </a:r>
            <a:r>
              <a:rPr lang="fa-IR" sz="2400" b="1" i="1" dirty="0" smtClean="0">
                <a:solidFill>
                  <a:srgbClr val="002060"/>
                </a:solidFill>
              </a:rPr>
              <a:t>می دانند</a:t>
            </a:r>
            <a:endParaRPr lang="en-US" sz="2400" b="1" i="1" dirty="0" smtClean="0">
              <a:solidFill>
                <a:srgbClr val="002060"/>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189"/>
    </mc:Choice>
    <mc:Fallback>
      <p:transition spd="slow" advTm="20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3318" y="1447800"/>
            <a:ext cx="4347681" cy="2308324"/>
          </a:xfrm>
          <a:prstGeom prst="rect">
            <a:avLst/>
          </a:prstGeom>
        </p:spPr>
        <p:txBody>
          <a:bodyPr wrap="square">
            <a:spAutoFit/>
          </a:bodyPr>
          <a:lstStyle/>
          <a:p>
            <a:pPr algn="r"/>
            <a:r>
              <a:rPr lang="en-US" sz="3600" b="1" i="1" dirty="0" smtClean="0">
                <a:solidFill>
                  <a:schemeClr val="accent6">
                    <a:lumMod val="50000"/>
                  </a:schemeClr>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 </a:t>
            </a:r>
            <a:r>
              <a:rPr lang="fa-IR" sz="3600" b="1" i="1" dirty="0" smtClean="0">
                <a:solidFill>
                  <a:schemeClr val="accent6">
                    <a:lumMod val="50000"/>
                  </a:schemeClr>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عوامل </a:t>
            </a:r>
            <a:r>
              <a:rPr lang="fa-IR" sz="3600" b="1" i="1" dirty="0">
                <a:solidFill>
                  <a:schemeClr val="accent6">
                    <a:lumMod val="50000"/>
                  </a:schemeClr>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ژنتیکی  </a:t>
            </a:r>
            <a:endParaRPr lang="en-US" sz="3600" b="1" i="1" dirty="0">
              <a:solidFill>
                <a:schemeClr val="accent6">
                  <a:lumMod val="50000"/>
                </a:schemeClr>
              </a:solidFill>
              <a:effectLst>
                <a:outerShdw blurRad="38100" dist="38100" dir="2700000" algn="tl">
                  <a:srgbClr val="000000">
                    <a:alpha val="43137"/>
                  </a:srgbClr>
                </a:outerShdw>
              </a:effectLst>
              <a:latin typeface="Tahoma" pitchFamily="34" charset="0"/>
              <a:ea typeface="Times New Roman" pitchFamily="18" charset="0"/>
              <a:cs typeface="B Zar" pitchFamily="2" charset="-78"/>
            </a:endParaRPr>
          </a:p>
          <a:p>
            <a:pPr algn="r"/>
            <a:endParaRPr lang="en-US" sz="3600" b="1" i="1" dirty="0">
              <a:solidFill>
                <a:schemeClr val="accent6">
                  <a:lumMod val="50000"/>
                </a:schemeClr>
              </a:solidFill>
              <a:effectLst>
                <a:outerShdw blurRad="38100" dist="38100" dir="2700000" algn="tl">
                  <a:srgbClr val="000000">
                    <a:alpha val="43137"/>
                  </a:srgbClr>
                </a:outerShdw>
              </a:effectLst>
              <a:latin typeface="Tahoma" pitchFamily="34" charset="0"/>
              <a:ea typeface="Times New Roman" pitchFamily="18" charset="0"/>
              <a:cs typeface="B Zar" pitchFamily="2" charset="-78"/>
            </a:endParaRPr>
          </a:p>
          <a:p>
            <a:pPr algn="r"/>
            <a:endParaRPr lang="en-US" sz="3600" b="1" i="1" dirty="0">
              <a:solidFill>
                <a:schemeClr val="accent6">
                  <a:lumMod val="50000"/>
                </a:schemeClr>
              </a:solidFill>
              <a:effectLst>
                <a:outerShdw blurRad="38100" dist="38100" dir="2700000" algn="tl">
                  <a:srgbClr val="000000">
                    <a:alpha val="43137"/>
                  </a:srgbClr>
                </a:outerShdw>
              </a:effectLst>
              <a:latin typeface="Tahoma" pitchFamily="34" charset="0"/>
              <a:ea typeface="Times New Roman" pitchFamily="18" charset="0"/>
              <a:cs typeface="B Zar" pitchFamily="2" charset="-78"/>
            </a:endParaRPr>
          </a:p>
          <a:p>
            <a:pPr algn="r"/>
            <a:r>
              <a:rPr lang="fa-IR" sz="3600" b="1" i="1" dirty="0">
                <a:solidFill>
                  <a:schemeClr val="accent6">
                    <a:lumMod val="50000"/>
                  </a:schemeClr>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عوامل بیرونی </a:t>
            </a:r>
            <a:endParaRPr lang="en-US" sz="3600" b="1" i="1" dirty="0">
              <a:solidFill>
                <a:schemeClr val="accent6">
                  <a:lumMod val="50000"/>
                </a:schemeClr>
              </a:solidFill>
              <a:effectLst>
                <a:outerShdw blurRad="38100" dist="38100" dir="2700000" algn="tl">
                  <a:srgbClr val="000000">
                    <a:alpha val="43137"/>
                  </a:srgbClr>
                </a:outerShdw>
              </a:effectLst>
              <a:latin typeface="Tahoma" pitchFamily="34" charset="0"/>
              <a:ea typeface="Times New Roman" pitchFamily="18" charset="0"/>
              <a:cs typeface="B Zar"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slow" advTm="12564">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0294" y="1828800"/>
            <a:ext cx="8330305" cy="2154436"/>
          </a:xfrm>
          <a:prstGeom prst="rect">
            <a:avLst/>
          </a:prstGeom>
          <a:noFill/>
        </p:spPr>
        <p:txBody>
          <a:bodyPr wrap="square" rtlCol="0">
            <a:spAutoFit/>
          </a:bodyPr>
          <a:lstStyle/>
          <a:p>
            <a:pPr algn="r"/>
            <a:r>
              <a:rPr lang="fa-IR" sz="2000" b="1" i="1" dirty="0" smtClean="0">
                <a:solidFill>
                  <a:schemeClr val="accent6">
                    <a:lumMod val="50000"/>
                  </a:schemeClr>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بنا به تحقیق وورپیلو دو روند اساسی در توسعه و پیشرفت درک کودک موثر واقع می شود</a:t>
            </a:r>
          </a:p>
          <a:p>
            <a:pPr algn="r"/>
            <a:endParaRPr lang="fa-IR" sz="3200" b="1" i="1" dirty="0" smtClean="0">
              <a:solidFill>
                <a:schemeClr val="accent6">
                  <a:lumMod val="50000"/>
                </a:schemeClr>
              </a:solidFill>
              <a:effectLst>
                <a:outerShdw blurRad="38100" dist="38100" dir="2700000" algn="tl">
                  <a:srgbClr val="000000">
                    <a:alpha val="43137"/>
                  </a:srgbClr>
                </a:outerShdw>
              </a:effectLst>
              <a:latin typeface="Tahoma" pitchFamily="34" charset="0"/>
              <a:ea typeface="Times New Roman" pitchFamily="18" charset="0"/>
              <a:cs typeface="B Zar" pitchFamily="2" charset="-78"/>
            </a:endParaRPr>
          </a:p>
          <a:p>
            <a:pPr algn="r">
              <a:buFont typeface="Arial" charset="0"/>
              <a:buChar char="•"/>
            </a:pPr>
            <a:r>
              <a:rPr lang="fa-IR" sz="3200" b="1" i="1" dirty="0" smtClean="0">
                <a:solidFill>
                  <a:schemeClr val="accent6">
                    <a:lumMod val="50000"/>
                  </a:schemeClr>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تشخیص شناخت اشیاء</a:t>
            </a:r>
          </a:p>
          <a:p>
            <a:pPr algn="r">
              <a:buFont typeface="Arial" charset="0"/>
              <a:buChar char="•"/>
            </a:pPr>
            <a:endParaRPr lang="fa-IR" b="1" i="1" dirty="0" smtClean="0">
              <a:solidFill>
                <a:schemeClr val="accent6">
                  <a:lumMod val="50000"/>
                </a:schemeClr>
              </a:solidFill>
              <a:effectLst>
                <a:outerShdw blurRad="38100" dist="38100" dir="2700000" algn="tl">
                  <a:srgbClr val="000000">
                    <a:alpha val="43137"/>
                  </a:srgbClr>
                </a:outerShdw>
              </a:effectLst>
              <a:latin typeface="Tahoma" pitchFamily="34" charset="0"/>
              <a:ea typeface="Times New Roman" pitchFamily="18" charset="0"/>
              <a:cs typeface="B Zar" pitchFamily="2" charset="-78"/>
            </a:endParaRPr>
          </a:p>
          <a:p>
            <a:pPr algn="r">
              <a:buFont typeface="Arial" charset="0"/>
              <a:buChar char="•"/>
            </a:pPr>
            <a:r>
              <a:rPr lang="fa-IR" sz="3200" b="1" i="1" dirty="0" smtClean="0">
                <a:solidFill>
                  <a:schemeClr val="accent6">
                    <a:lumMod val="50000"/>
                  </a:schemeClr>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تشخیص تمایز بین اشیاء</a:t>
            </a:r>
            <a:endParaRPr lang="en-US" sz="3200" b="1" i="1" dirty="0" smtClean="0">
              <a:solidFill>
                <a:schemeClr val="accent6">
                  <a:lumMod val="50000"/>
                </a:schemeClr>
              </a:solidFill>
              <a:effectLst>
                <a:outerShdw blurRad="38100" dist="38100" dir="2700000" algn="tl">
                  <a:srgbClr val="000000">
                    <a:alpha val="43137"/>
                  </a:srgbClr>
                </a:outerShdw>
              </a:effectLst>
              <a:latin typeface="Tahoma" pitchFamily="34" charset="0"/>
              <a:ea typeface="Times New Roman" pitchFamily="18" charset="0"/>
              <a:cs typeface="B Zar"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advTm="53288">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ChangeArrowheads="1"/>
          </p:cNvSpPr>
          <p:nvPr/>
        </p:nvSpPr>
        <p:spPr bwMode="auto">
          <a:xfrm>
            <a:off x="838200" y="1143000"/>
            <a:ext cx="7391400" cy="4154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0" algn="r" fontAlgn="base">
              <a:lnSpc>
                <a:spcPct val="100000"/>
              </a:lnSpc>
              <a:spcBef>
                <a:spcPct val="0"/>
              </a:spcBef>
              <a:spcAft>
                <a:spcPct val="0"/>
              </a:spcAft>
              <a:buClrTx/>
              <a:buSzTx/>
              <a:buFontTx/>
              <a:buNone/>
              <a:tabLst/>
            </a:pPr>
            <a:endParaRPr lang="en-US" sz="3600" b="1" i="1" dirty="0" smtClean="0">
              <a:solidFill>
                <a:schemeClr val="accent6">
                  <a:lumMod val="50000"/>
                </a:schemeClr>
              </a:solidFill>
              <a:effectLst>
                <a:outerShdw blurRad="38100" dist="38100" dir="2700000" algn="tl">
                  <a:srgbClr val="000000">
                    <a:alpha val="43137"/>
                  </a:srgbClr>
                </a:outerShdw>
              </a:effectLst>
              <a:latin typeface="Tahoma" pitchFamily="34" charset="0"/>
              <a:ea typeface="Times New Roman" pitchFamily="18" charset="0"/>
              <a:cs typeface="B Zar" pitchFamily="2" charset="-78"/>
            </a:endParaRPr>
          </a:p>
          <a:p>
            <a:pPr marR="0" lvl="0" indent="0" algn="r" fontAlgn="base">
              <a:lnSpc>
                <a:spcPct val="100000"/>
              </a:lnSpc>
              <a:spcBef>
                <a:spcPct val="0"/>
              </a:spcBef>
              <a:spcAft>
                <a:spcPct val="0"/>
              </a:spcAft>
              <a:buClrTx/>
              <a:buSzTx/>
              <a:buFontTx/>
              <a:buNone/>
              <a:tabLst/>
            </a:pPr>
            <a:r>
              <a:rPr lang="fa-IR" sz="3600" b="1" i="1" dirty="0" smtClean="0">
                <a:solidFill>
                  <a:schemeClr val="accent6">
                    <a:lumMod val="50000"/>
                  </a:schemeClr>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عوامل ژنتیکی</a:t>
            </a:r>
            <a:endParaRPr lang="en-US" sz="3600" b="1" i="1" dirty="0" smtClean="0">
              <a:solidFill>
                <a:schemeClr val="accent6">
                  <a:lumMod val="50000"/>
                </a:schemeClr>
              </a:solidFill>
              <a:effectLst>
                <a:outerShdw blurRad="38100" dist="38100" dir="2700000" algn="tl">
                  <a:srgbClr val="000000">
                    <a:alpha val="43137"/>
                  </a:srgbClr>
                </a:outerShdw>
              </a:effectLst>
              <a:latin typeface="Tahoma" pitchFamily="34" charset="0"/>
              <a:ea typeface="Times New Roman" pitchFamily="18" charset="0"/>
              <a:cs typeface="B Zar" pitchFamily="2" charset="-78"/>
            </a:endParaRPr>
          </a:p>
          <a:p>
            <a:pPr marR="0" lvl="0" indent="0" algn="r" fontAlgn="base">
              <a:lnSpc>
                <a:spcPct val="100000"/>
              </a:lnSpc>
              <a:spcBef>
                <a:spcPct val="0"/>
              </a:spcBef>
              <a:spcAft>
                <a:spcPct val="0"/>
              </a:spcAft>
              <a:buClrTx/>
              <a:buSzTx/>
              <a:buFontTx/>
              <a:buNone/>
              <a:tabLst/>
            </a:pPr>
            <a:r>
              <a:rPr lang="fa-IR" sz="3600" b="1" i="1" dirty="0">
                <a:solidFill>
                  <a:schemeClr val="accent6">
                    <a:lumMod val="50000"/>
                  </a:schemeClr>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 </a:t>
            </a:r>
            <a:endParaRPr lang="en-US" sz="3600" b="1" i="1" dirty="0" smtClean="0">
              <a:solidFill>
                <a:schemeClr val="accent6">
                  <a:lumMod val="50000"/>
                </a:schemeClr>
              </a:solidFill>
              <a:effectLst>
                <a:outerShdw blurRad="38100" dist="38100" dir="2700000" algn="tl">
                  <a:srgbClr val="000000">
                    <a:alpha val="43137"/>
                  </a:srgbClr>
                </a:outerShdw>
              </a:effectLst>
              <a:latin typeface="Tahoma" pitchFamily="34" charset="0"/>
              <a:ea typeface="Times New Roman" pitchFamily="18" charset="0"/>
              <a:cs typeface="B Zar" pitchFamily="2" charset="-78"/>
            </a:endParaRPr>
          </a:p>
          <a:p>
            <a:pPr marR="0" lvl="0" indent="0" algn="r" fontAlgn="base">
              <a:lnSpc>
                <a:spcPct val="100000"/>
              </a:lnSpc>
              <a:spcBef>
                <a:spcPct val="0"/>
              </a:spcBef>
              <a:spcAft>
                <a:spcPct val="0"/>
              </a:spcAft>
              <a:buClrTx/>
              <a:buSzTx/>
              <a:buFontTx/>
              <a:buNone/>
              <a:tabLst/>
            </a:pPr>
            <a:r>
              <a:rPr lang="fa-IR" sz="3600" b="1" i="1" dirty="0" smtClean="0">
                <a:solidFill>
                  <a:schemeClr val="accent6">
                    <a:lumMod val="50000"/>
                  </a:schemeClr>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 </a:t>
            </a:r>
            <a:r>
              <a:rPr lang="fa-IR" sz="2400" b="1" i="1" dirty="0">
                <a:solidFill>
                  <a:srgbClr val="C0000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که مربوط به استعداد و رشد ذهنی اولیه کودک می باشد. خود بر دو عامل دیگر تقسیم می گردد:  وراثت و انگیزه های روانی</a:t>
            </a:r>
            <a:endParaRPr lang="en-US" sz="2400" b="1" i="1" dirty="0">
              <a:solidFill>
                <a:srgbClr val="C0000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endParaRPr>
          </a:p>
          <a:p>
            <a:pPr marR="0" lvl="0" indent="0" algn="r" fontAlgn="base">
              <a:lnSpc>
                <a:spcPct val="100000"/>
              </a:lnSpc>
              <a:spcBef>
                <a:spcPct val="0"/>
              </a:spcBef>
              <a:spcAft>
                <a:spcPct val="0"/>
              </a:spcAft>
              <a:buClrTx/>
              <a:buSzTx/>
              <a:buFontTx/>
              <a:buNone/>
              <a:tabLst/>
            </a:pPr>
            <a:r>
              <a:rPr lang="fa-IR" sz="3600" b="1" i="1" dirty="0">
                <a:solidFill>
                  <a:schemeClr val="accent6">
                    <a:lumMod val="50000"/>
                  </a:schemeClr>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عوامل </a:t>
            </a:r>
            <a:r>
              <a:rPr lang="fa-IR" sz="3600" b="1" i="1" dirty="0" smtClean="0">
                <a:solidFill>
                  <a:schemeClr val="accent6">
                    <a:lumMod val="50000"/>
                  </a:schemeClr>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بیرونی</a:t>
            </a:r>
            <a:endParaRPr lang="en-US" sz="3600" b="1" i="1" dirty="0" smtClean="0">
              <a:solidFill>
                <a:schemeClr val="accent6">
                  <a:lumMod val="50000"/>
                </a:schemeClr>
              </a:solidFill>
              <a:effectLst>
                <a:outerShdw blurRad="38100" dist="38100" dir="2700000" algn="tl">
                  <a:srgbClr val="000000">
                    <a:alpha val="43137"/>
                  </a:srgbClr>
                </a:outerShdw>
              </a:effectLst>
              <a:latin typeface="Tahoma" pitchFamily="34" charset="0"/>
              <a:ea typeface="Times New Roman" pitchFamily="18" charset="0"/>
              <a:cs typeface="B Zar" pitchFamily="2" charset="-78"/>
            </a:endParaRPr>
          </a:p>
          <a:p>
            <a:pPr marR="0" lvl="0" indent="0" algn="r" fontAlgn="base">
              <a:lnSpc>
                <a:spcPct val="100000"/>
              </a:lnSpc>
              <a:spcBef>
                <a:spcPct val="0"/>
              </a:spcBef>
              <a:spcAft>
                <a:spcPct val="0"/>
              </a:spcAft>
              <a:buClrTx/>
              <a:buSzTx/>
              <a:buFontTx/>
              <a:buNone/>
              <a:tabLst/>
            </a:pPr>
            <a:r>
              <a:rPr lang="fa-IR" sz="3600" b="1" i="1" dirty="0" smtClean="0">
                <a:solidFill>
                  <a:schemeClr val="accent6">
                    <a:lumMod val="50000"/>
                  </a:schemeClr>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 </a:t>
            </a:r>
            <a:endParaRPr lang="en-US" sz="3600" b="1" i="1" dirty="0" smtClean="0">
              <a:solidFill>
                <a:schemeClr val="accent6">
                  <a:lumMod val="50000"/>
                </a:schemeClr>
              </a:solidFill>
              <a:effectLst>
                <a:outerShdw blurRad="38100" dist="38100" dir="2700000" algn="tl">
                  <a:srgbClr val="000000">
                    <a:alpha val="43137"/>
                  </a:srgbClr>
                </a:outerShdw>
              </a:effectLst>
              <a:latin typeface="Tahoma" pitchFamily="34" charset="0"/>
              <a:ea typeface="Times New Roman" pitchFamily="18" charset="0"/>
              <a:cs typeface="B Zar" pitchFamily="2" charset="-78"/>
            </a:endParaRPr>
          </a:p>
          <a:p>
            <a:pPr marR="0" lvl="0" indent="0" algn="r" fontAlgn="base">
              <a:lnSpc>
                <a:spcPct val="100000"/>
              </a:lnSpc>
              <a:spcBef>
                <a:spcPct val="0"/>
              </a:spcBef>
              <a:spcAft>
                <a:spcPct val="0"/>
              </a:spcAft>
              <a:buClrTx/>
              <a:buSzTx/>
              <a:buFontTx/>
              <a:buNone/>
              <a:tabLst/>
            </a:pPr>
            <a:r>
              <a:rPr lang="fa-IR" sz="2400" b="1" i="1" dirty="0">
                <a:solidFill>
                  <a:srgbClr val="C0000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که خارج از وجود کودک می باشد: محیط و بازی</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slow" advTm="24772">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ChangeArrowheads="1"/>
          </p:cNvSpPr>
          <p:nvPr/>
        </p:nvSpPr>
        <p:spPr bwMode="auto">
          <a:xfrm>
            <a:off x="838200" y="990600"/>
            <a:ext cx="76200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lang="fa-IR" sz="2400" b="1" i="1" dirty="0">
                <a:solidFill>
                  <a:srgbClr val="FFC00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☻عوامل محیطی و اجتماعی تاثیر بیشتری بر رشد هنری کودک دارند</a:t>
            </a:r>
            <a:r>
              <a:rPr lang="fa-IR" sz="2400" b="1" i="1" dirty="0" smtClean="0">
                <a:solidFill>
                  <a:srgbClr val="FFC00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a:t>
            </a:r>
          </a:p>
          <a:p>
            <a:pPr marL="0" marR="0" lvl="0" indent="0" algn="r" defTabSz="914400" rtl="1" eaLnBrk="1" fontAlgn="base" latinLnBrk="0" hangingPunct="1">
              <a:lnSpc>
                <a:spcPct val="100000"/>
              </a:lnSpc>
              <a:spcBef>
                <a:spcPct val="0"/>
              </a:spcBef>
              <a:spcAft>
                <a:spcPct val="0"/>
              </a:spcAft>
              <a:buClrTx/>
              <a:buSzTx/>
              <a:buFontTx/>
              <a:buNone/>
              <a:tabLst/>
            </a:pPr>
            <a:endParaRPr lang="fa-IR" sz="2400" b="1" i="1" dirty="0">
              <a:solidFill>
                <a:srgbClr val="C0000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endParaRPr>
          </a:p>
          <a:p>
            <a:pPr marL="0" marR="0" lvl="0" indent="0" algn="r" defTabSz="914400" rtl="1" eaLnBrk="1" fontAlgn="base" latinLnBrk="0" hangingPunct="1">
              <a:lnSpc>
                <a:spcPct val="100000"/>
              </a:lnSpc>
              <a:spcBef>
                <a:spcPct val="0"/>
              </a:spcBef>
              <a:spcAft>
                <a:spcPct val="0"/>
              </a:spcAft>
              <a:buClrTx/>
              <a:buSzTx/>
              <a:buFontTx/>
              <a:buNone/>
              <a:tabLst/>
            </a:pPr>
            <a:endParaRPr lang="en-US" sz="2400" b="1" i="1" dirty="0">
              <a:solidFill>
                <a:srgbClr val="C0000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lang="fa-IR" sz="2400" b="1" i="1" dirty="0">
                <a:solidFill>
                  <a:srgbClr val="00206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در خانواده ای که پدرو مادر هنرمند هستند اغلب یک یا چند تن از کودکان تمایل به هنر پیدا می کنند. </a:t>
            </a:r>
            <a:endParaRPr lang="fa-IR" sz="2400" b="1" i="1" dirty="0" smtClean="0">
              <a:solidFill>
                <a:srgbClr val="00206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endParaRPr lang="fa-IR" sz="2400" b="1" i="1" dirty="0">
              <a:solidFill>
                <a:srgbClr val="C0000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endParaRPr lang="fa-IR" sz="2400" b="1" i="1" dirty="0" smtClean="0">
              <a:solidFill>
                <a:srgbClr val="C0000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lang="fa-IR" sz="2400" b="1" i="1" dirty="0" smtClean="0">
                <a:solidFill>
                  <a:srgbClr val="C0000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در </a:t>
            </a:r>
            <a:r>
              <a:rPr lang="fa-IR" sz="2400" b="1" i="1" dirty="0">
                <a:solidFill>
                  <a:srgbClr val="C0000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اینجا هم موضوع ارثی بودن دخالت دارد و هم محیط مساعدو مناسب برای پرورش ورشد هنری کودکان</a:t>
            </a:r>
            <a:r>
              <a:rPr kumimoji="0" lang="fa-IR" sz="1200" b="0" i="0" u="none" strike="noStrike" cap="none" normalizeH="0" baseline="0" dirty="0" smtClean="0">
                <a:ln>
                  <a:noFill/>
                </a:ln>
                <a:solidFill>
                  <a:srgbClr val="000000"/>
                </a:solidFill>
                <a:effectLst/>
                <a:latin typeface="Tahoma" pitchFamily="34" charset="0"/>
                <a:ea typeface="Times New Roman" pitchFamily="18" charset="0"/>
                <a:cs typeface="Tahoma" pitchFamily="34" charset="0"/>
              </a:rPr>
              <a:t>.</a:t>
            </a:r>
            <a:endParaRPr kumimoji="0" lang="fa-I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slow" advTm="34447">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p:cNvSpPr>
            <a:spLocks noChangeArrowheads="1"/>
          </p:cNvSpPr>
          <p:nvPr/>
        </p:nvSpPr>
        <p:spPr bwMode="auto">
          <a:xfrm>
            <a:off x="228600" y="1371600"/>
            <a:ext cx="86868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lang="fa-IR" sz="2400" b="1" i="1" dirty="0">
                <a:solidFill>
                  <a:srgbClr val="00206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اموری مانند طراحی کردن برای کودک٬ خریدن مدل نقاشی٬ فراهم کردن بیش از حد وسایل نقاشی٬ تهیه جعبه رنگهای نا مناسب و تزیینی٬ همگی مانع پیشرفت هنری کودک می باشند. بنابراین باید از انجام و تهیه ی چنین مواردی به کلی پرهیز کرد.</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slow" advTm="23510">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ChangeArrowheads="1"/>
          </p:cNvSpPr>
          <p:nvPr/>
        </p:nvSpPr>
        <p:spPr bwMode="auto">
          <a:xfrm>
            <a:off x="457200" y="1600200"/>
            <a:ext cx="830580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lang="fa-IR" sz="2400" b="1" i="1" dirty="0">
                <a:solidFill>
                  <a:srgbClr val="00206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☻خواندن قصه های کوتاه و مصور برای کودکان در گسترش ذهن  و آشنایی آنها با اشکال و حیوانات و پرندگانی که که احتمالا در اطرافشان دیده نمی شوند سهم مهمی را عهده دار خواهد بود.</a:t>
            </a:r>
            <a:endParaRPr lang="en-US" sz="2400" b="1" i="1" dirty="0">
              <a:solidFill>
                <a:srgbClr val="00206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lang="fa-IR" sz="2400" b="1" i="1" dirty="0">
                <a:solidFill>
                  <a:srgbClr val="00206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  </a:t>
            </a:r>
            <a:endParaRPr lang="en-US" sz="2400" b="1" i="1" dirty="0">
              <a:solidFill>
                <a:srgbClr val="00206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lang="fa-IR" sz="2400" b="1" i="1" dirty="0">
                <a:solidFill>
                  <a:srgbClr val="00206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 </a:t>
            </a:r>
            <a:endParaRPr lang="en-US" sz="2400" b="1" i="1" dirty="0">
              <a:solidFill>
                <a:srgbClr val="00206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lang="fa-IR" sz="2400" b="1" i="1" dirty="0">
                <a:solidFill>
                  <a:srgbClr val="00206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"پیکاسو" نقاش کوبیست امریکایی در مورد آزادی و راحتی هنر کودک چنین گفته است</a:t>
            </a:r>
            <a:r>
              <a:rPr lang="fa-IR" sz="2400" b="1" i="1" dirty="0" smtClean="0">
                <a:solidFill>
                  <a:srgbClr val="00206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a:t>
            </a:r>
          </a:p>
          <a:p>
            <a:pPr marL="0" marR="0" lvl="0" indent="0" algn="r" defTabSz="914400" rtl="1" eaLnBrk="0" fontAlgn="base" latinLnBrk="0" hangingPunct="0">
              <a:lnSpc>
                <a:spcPct val="100000"/>
              </a:lnSpc>
              <a:spcBef>
                <a:spcPct val="0"/>
              </a:spcBef>
              <a:spcAft>
                <a:spcPct val="0"/>
              </a:spcAft>
              <a:buClrTx/>
              <a:buSzTx/>
              <a:buFontTx/>
              <a:buNone/>
              <a:tabLst/>
            </a:pPr>
            <a:endParaRPr lang="en-US" sz="2400" b="1" i="1" dirty="0">
              <a:solidFill>
                <a:srgbClr val="00206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lang="fa-IR" sz="2400" b="1" i="1" dirty="0">
                <a:solidFill>
                  <a:srgbClr val="00206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 </a:t>
            </a:r>
            <a:r>
              <a:rPr lang="fa-IR" sz="2400" b="1" i="1" dirty="0">
                <a:solidFill>
                  <a:srgbClr val="C0000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هنری که هنرمند آگاه آرزوی رسیدن به آن را دارد هنر کودکان است.</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advTm="35020">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066800"/>
            <a:ext cx="8153400" cy="4062651"/>
          </a:xfrm>
          <a:prstGeom prst="rect">
            <a:avLst/>
          </a:prstGeom>
          <a:noFill/>
        </p:spPr>
        <p:txBody>
          <a:bodyPr wrap="square" rtlCol="0">
            <a:spAutoFit/>
          </a:bodyPr>
          <a:lstStyle/>
          <a:p>
            <a:pPr algn="r"/>
            <a:r>
              <a:rPr lang="fa-IR" dirty="0" smtClean="0"/>
              <a:t>  </a:t>
            </a:r>
            <a:r>
              <a:rPr lang="fa-IR" sz="2400" b="1" i="1" dirty="0" smtClean="0">
                <a:solidFill>
                  <a:srgbClr val="00206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به گفته گودیناف اصولا نقاشی آدمک بیانگر پختگی فکری کودکان است و بسیاری از دانشمندان به عنوان </a:t>
            </a:r>
          </a:p>
          <a:p>
            <a:pPr algn="r"/>
            <a:r>
              <a:rPr lang="fa-IR" sz="2400" b="1" i="1" dirty="0" smtClean="0">
                <a:solidFill>
                  <a:srgbClr val="00206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تست هوشی با در نظر گرفتن تکامل نقاشی از بدن، لباس و غیره از آن </a:t>
            </a:r>
          </a:p>
          <a:p>
            <a:pPr algn="r"/>
            <a:r>
              <a:rPr lang="fa-IR" sz="2400" b="1" i="1" dirty="0" smtClean="0">
                <a:solidFill>
                  <a:srgbClr val="00206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استفاده می کنند</a:t>
            </a:r>
            <a:r>
              <a:rPr lang="fa-IR" dirty="0" smtClean="0"/>
              <a:t>.</a:t>
            </a:r>
          </a:p>
          <a:p>
            <a:pPr algn="r"/>
            <a:endParaRPr lang="fa-IR" dirty="0" smtClean="0"/>
          </a:p>
          <a:p>
            <a:pPr algn="r"/>
            <a:endParaRPr lang="fa-IR" sz="2400" b="1" i="1" dirty="0" smtClean="0">
              <a:solidFill>
                <a:srgbClr val="FF000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endParaRPr>
          </a:p>
          <a:p>
            <a:pPr algn="r"/>
            <a:r>
              <a:rPr lang="fa-IR" sz="2400" b="1" i="1" dirty="0" smtClean="0">
                <a:solidFill>
                  <a:srgbClr val="FF000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نقاشی های نیم رخ کودکان</a:t>
            </a:r>
          </a:p>
          <a:p>
            <a:pPr algn="r"/>
            <a:endParaRPr lang="fa-IR" sz="2400" b="1" i="1" dirty="0" smtClean="0">
              <a:solidFill>
                <a:srgbClr val="FF000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endParaRPr>
          </a:p>
          <a:p>
            <a:pPr algn="r"/>
            <a:r>
              <a:rPr lang="fa-IR" sz="2400" b="1" i="1" dirty="0" smtClean="0">
                <a:solidFill>
                  <a:srgbClr val="002060"/>
                </a:solidFill>
                <a:effectLst>
                  <a:outerShdw blurRad="38100" dist="38100" dir="2700000" algn="tl">
                    <a:srgbClr val="000000">
                      <a:alpha val="43137"/>
                    </a:srgbClr>
                  </a:outerShdw>
                </a:effectLst>
                <a:latin typeface="Tahoma" pitchFamily="34" charset="0"/>
                <a:ea typeface="Times New Roman" pitchFamily="18" charset="0"/>
                <a:cs typeface="B Zar" pitchFamily="2" charset="-78"/>
              </a:rPr>
              <a:t>بنا به نظر وهنر نمایش حرکت در نقاشی؛ در نزد نوجوانان و کودکان سنین بالا به عوامل عاطفی، فرهنگی و یا به استعداد، مهارت و خلاقیت آنها بستگی دارد</a:t>
            </a:r>
            <a:r>
              <a:rPr lang="fa-IR" dirty="0" smtClean="0"/>
              <a:t>.</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6573"/>
    </mc:Choice>
    <mc:Fallback>
      <p:transition spd="slow" advTm="46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281</TotalTime>
  <Words>782</Words>
  <Application>Microsoft Office PowerPoint</Application>
  <PresentationFormat>On-screen Show (4:3)</PresentationFormat>
  <Paragraphs>115</Paragraphs>
  <Slides>24</Slides>
  <Notes>0</Notes>
  <HiddenSlides>0</HiddenSlides>
  <MMClips>24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B Zar</vt:lpstr>
      <vt:lpstr>Calibri</vt:lpstr>
      <vt:lpstr>Georgia</vt:lpstr>
      <vt:lpstr>Tahoma</vt:lpstr>
      <vt:lpstr>Times New Roman</vt:lpstr>
      <vt:lpstr>Trebuchet MS</vt:lpstr>
      <vt:lpstr>Wingdings 2</vt:lpstr>
      <vt:lpstr>Urban</vt:lpstr>
      <vt:lpstr>بسم الله الرحمن الرحیم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FaFa Computer City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Ehsan T</dc:creator>
  <cp:lastModifiedBy>Windows User</cp:lastModifiedBy>
  <cp:revision>36</cp:revision>
  <dcterms:created xsi:type="dcterms:W3CDTF">2003-01-26T16:14:38Z</dcterms:created>
  <dcterms:modified xsi:type="dcterms:W3CDTF">2020-03-28T07:37:16Z</dcterms:modified>
</cp:coreProperties>
</file>