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B29668-9689-49BA-9467-AE8D36B38AE3}" type="doc">
      <dgm:prSet loTypeId="urn:microsoft.com/office/officeart/2005/8/layout/equation2" loCatId="process" qsTypeId="urn:microsoft.com/office/officeart/2005/8/quickstyle/simple2" qsCatId="simple" csTypeId="urn:microsoft.com/office/officeart/2005/8/colors/colorful5" csCatId="colorful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</dgm:pt>
    <dgm:pt modelId="{301C99B3-598D-49BB-8357-9E3481E2C103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fa-IR" smtClean="0"/>
            <a:t>درون </a:t>
          </a:r>
          <a:r>
            <a:rPr lang="fa-IR" b="0" cap="none" spc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سازی</a:t>
          </a:r>
          <a:endParaRPr lang="en-US" dirty="0"/>
        </a:p>
      </dgm:t>
    </dgm:pt>
    <dgm:pt modelId="{939DD824-1BB8-45E2-89E5-7CDD6612860C}" type="parTrans" cxnId="{18B040F9-F428-4640-B64F-F5302FC44AA9}">
      <dgm:prSet/>
      <dgm:spPr/>
      <dgm:t>
        <a:bodyPr/>
        <a:lstStyle/>
        <a:p>
          <a:endParaRPr lang="en-US"/>
        </a:p>
      </dgm:t>
    </dgm:pt>
    <dgm:pt modelId="{5DF29304-A1A6-4E56-83B5-E3263245967D}" type="sibTrans" cxnId="{18B040F9-F428-4640-B64F-F5302FC44AA9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US"/>
        </a:p>
      </dgm:t>
    </dgm:pt>
    <dgm:pt modelId="{1EBBC05F-C975-427D-BED4-2A4564188F37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fa-IR" smtClean="0"/>
            <a:t>برون سازی</a:t>
          </a:r>
          <a:endParaRPr lang="en-US" dirty="0"/>
        </a:p>
      </dgm:t>
    </dgm:pt>
    <dgm:pt modelId="{5F581068-0DBB-452A-AE52-15BD86E255A1}" type="parTrans" cxnId="{3678AB03-AD84-4FF0-B139-215FF84ABB2E}">
      <dgm:prSet/>
      <dgm:spPr/>
      <dgm:t>
        <a:bodyPr/>
        <a:lstStyle/>
        <a:p>
          <a:endParaRPr lang="en-US"/>
        </a:p>
      </dgm:t>
    </dgm:pt>
    <dgm:pt modelId="{57EA6C99-F534-4253-ABA4-178A7B6DE541}" type="sibTrans" cxnId="{3678AB03-AD84-4FF0-B139-215FF84ABB2E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>
          <a:bevelT/>
        </a:sp3d>
      </dgm:spPr>
      <dgm:t>
        <a:bodyPr/>
        <a:lstStyle/>
        <a:p>
          <a:endParaRPr lang="en-US"/>
        </a:p>
      </dgm:t>
    </dgm:pt>
    <dgm:pt modelId="{086F561E-FBB7-4A5E-98CF-22BABED1058A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fa-IR" smtClean="0"/>
            <a:t>سازگاری با واقعیت</a:t>
          </a:r>
          <a:endParaRPr lang="en-US" dirty="0"/>
        </a:p>
      </dgm:t>
    </dgm:pt>
    <dgm:pt modelId="{BC696AC4-E9E7-4951-BCCF-8E7D29B696D4}" type="parTrans" cxnId="{F880EC56-55F7-4E83-A199-9C6008DA9573}">
      <dgm:prSet/>
      <dgm:spPr/>
      <dgm:t>
        <a:bodyPr/>
        <a:lstStyle/>
        <a:p>
          <a:endParaRPr lang="en-US"/>
        </a:p>
      </dgm:t>
    </dgm:pt>
    <dgm:pt modelId="{EEC3C92F-4D78-4FDF-917E-C53C7F286D4D}" type="sibTrans" cxnId="{F880EC56-55F7-4E83-A199-9C6008DA9573}">
      <dgm:prSet/>
      <dgm:spPr/>
      <dgm:t>
        <a:bodyPr/>
        <a:lstStyle/>
        <a:p>
          <a:endParaRPr lang="en-US"/>
        </a:p>
      </dgm:t>
    </dgm:pt>
    <dgm:pt modelId="{FE6B6930-CA61-4DC1-93FA-60B902C4672C}" type="pres">
      <dgm:prSet presAssocID="{D4B29668-9689-49BA-9467-AE8D36B38AE3}" presName="Name0" presStyleCnt="0">
        <dgm:presLayoutVars>
          <dgm:dir/>
          <dgm:resizeHandles val="exact"/>
        </dgm:presLayoutVars>
      </dgm:prSet>
      <dgm:spPr/>
    </dgm:pt>
    <dgm:pt modelId="{0C1952B5-AB34-4814-A011-7A379FC68280}" type="pres">
      <dgm:prSet presAssocID="{D4B29668-9689-49BA-9467-AE8D36B38AE3}" presName="vNodes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B27299F5-9994-417D-BFC0-152D596BE6B5}" type="pres">
      <dgm:prSet presAssocID="{301C99B3-598D-49BB-8357-9E3481E2C10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7442EA-0EA0-4D7B-9FCD-E9439211C07B}" type="pres">
      <dgm:prSet presAssocID="{5DF29304-A1A6-4E56-83B5-E3263245967D}" presName="spacerT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2B6486F6-F8EE-4E07-86B0-E93CFC4B5A19}" type="pres">
      <dgm:prSet presAssocID="{5DF29304-A1A6-4E56-83B5-E3263245967D}" presName="sibTrans" presStyleLbl="sibTrans2D1" presStyleIdx="0" presStyleCnt="2" custScaleY="93214"/>
      <dgm:spPr/>
      <dgm:t>
        <a:bodyPr/>
        <a:lstStyle/>
        <a:p>
          <a:endParaRPr lang="en-US"/>
        </a:p>
      </dgm:t>
    </dgm:pt>
    <dgm:pt modelId="{76AA1B3C-60B5-4ECD-B0CD-63F2576D5BAA}" type="pres">
      <dgm:prSet presAssocID="{5DF29304-A1A6-4E56-83B5-E3263245967D}" presName="spacerB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B2C57BB0-95AF-4AD5-A228-74DBD135DF73}" type="pres">
      <dgm:prSet presAssocID="{1EBBC05F-C975-427D-BED4-2A4564188F3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A98AA3-6052-4475-9529-048202E54741}" type="pres">
      <dgm:prSet presAssocID="{D4B29668-9689-49BA-9467-AE8D36B38AE3}" presName="sibTransLast" presStyleLbl="sibTrans2D1" presStyleIdx="1" presStyleCnt="2" custAng="10800000" custScaleX="101248" custLinFactNeighborX="-2494" custLinFactNeighborY="-166"/>
      <dgm:spPr/>
      <dgm:t>
        <a:bodyPr/>
        <a:lstStyle/>
        <a:p>
          <a:endParaRPr lang="en-US"/>
        </a:p>
      </dgm:t>
    </dgm:pt>
    <dgm:pt modelId="{4A74B728-412B-4136-B802-BD01297684C8}" type="pres">
      <dgm:prSet presAssocID="{D4B29668-9689-49BA-9467-AE8D36B38AE3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36AB1C53-B66B-4BC0-AF19-CE34191295E7}" type="pres">
      <dgm:prSet presAssocID="{D4B29668-9689-49BA-9467-AE8D36B38AE3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DA27E8-0E0C-46F7-8AD7-D5E58D8579EF}" type="presOf" srcId="{086F561E-FBB7-4A5E-98CF-22BABED1058A}" destId="{36AB1C53-B66B-4BC0-AF19-CE34191295E7}" srcOrd="0" destOrd="0" presId="urn:microsoft.com/office/officeart/2005/8/layout/equation2"/>
    <dgm:cxn modelId="{79939A5E-6E79-4D4F-A1A3-61A35A480F77}" type="presOf" srcId="{5DF29304-A1A6-4E56-83B5-E3263245967D}" destId="{2B6486F6-F8EE-4E07-86B0-E93CFC4B5A19}" srcOrd="0" destOrd="0" presId="urn:microsoft.com/office/officeart/2005/8/layout/equation2"/>
    <dgm:cxn modelId="{3678AB03-AD84-4FF0-B139-215FF84ABB2E}" srcId="{D4B29668-9689-49BA-9467-AE8D36B38AE3}" destId="{1EBBC05F-C975-427D-BED4-2A4564188F37}" srcOrd="1" destOrd="0" parTransId="{5F581068-0DBB-452A-AE52-15BD86E255A1}" sibTransId="{57EA6C99-F534-4253-ABA4-178A7B6DE541}"/>
    <dgm:cxn modelId="{5FF184F9-9E9B-4960-B8D7-A678FED29C5C}" type="presOf" srcId="{301C99B3-598D-49BB-8357-9E3481E2C103}" destId="{B27299F5-9994-417D-BFC0-152D596BE6B5}" srcOrd="0" destOrd="0" presId="urn:microsoft.com/office/officeart/2005/8/layout/equation2"/>
    <dgm:cxn modelId="{DAB04B84-EA8C-49BB-9011-0C0FDD1037AB}" type="presOf" srcId="{D4B29668-9689-49BA-9467-AE8D36B38AE3}" destId="{FE6B6930-CA61-4DC1-93FA-60B902C4672C}" srcOrd="0" destOrd="0" presId="urn:microsoft.com/office/officeart/2005/8/layout/equation2"/>
    <dgm:cxn modelId="{E5139E44-AB3B-4370-BAF0-FAEF001C8227}" type="presOf" srcId="{57EA6C99-F534-4253-ABA4-178A7B6DE541}" destId="{43A98AA3-6052-4475-9529-048202E54741}" srcOrd="0" destOrd="0" presId="urn:microsoft.com/office/officeart/2005/8/layout/equation2"/>
    <dgm:cxn modelId="{D80CA45D-5133-4D5C-B147-98E606CFD58B}" type="presOf" srcId="{1EBBC05F-C975-427D-BED4-2A4564188F37}" destId="{B2C57BB0-95AF-4AD5-A228-74DBD135DF73}" srcOrd="0" destOrd="0" presId="urn:microsoft.com/office/officeart/2005/8/layout/equation2"/>
    <dgm:cxn modelId="{18B040F9-F428-4640-B64F-F5302FC44AA9}" srcId="{D4B29668-9689-49BA-9467-AE8D36B38AE3}" destId="{301C99B3-598D-49BB-8357-9E3481E2C103}" srcOrd="0" destOrd="0" parTransId="{939DD824-1BB8-45E2-89E5-7CDD6612860C}" sibTransId="{5DF29304-A1A6-4E56-83B5-E3263245967D}"/>
    <dgm:cxn modelId="{3EB24C37-83E6-4236-A36C-F4355E9B1060}" type="presOf" srcId="{57EA6C99-F534-4253-ABA4-178A7B6DE541}" destId="{4A74B728-412B-4136-B802-BD01297684C8}" srcOrd="1" destOrd="0" presId="urn:microsoft.com/office/officeart/2005/8/layout/equation2"/>
    <dgm:cxn modelId="{F880EC56-55F7-4E83-A199-9C6008DA9573}" srcId="{D4B29668-9689-49BA-9467-AE8D36B38AE3}" destId="{086F561E-FBB7-4A5E-98CF-22BABED1058A}" srcOrd="2" destOrd="0" parTransId="{BC696AC4-E9E7-4951-BCCF-8E7D29B696D4}" sibTransId="{EEC3C92F-4D78-4FDF-917E-C53C7F286D4D}"/>
    <dgm:cxn modelId="{7A22B9EB-C506-4534-9822-7F028F1ED2CF}" type="presParOf" srcId="{FE6B6930-CA61-4DC1-93FA-60B902C4672C}" destId="{0C1952B5-AB34-4814-A011-7A379FC68280}" srcOrd="0" destOrd="0" presId="urn:microsoft.com/office/officeart/2005/8/layout/equation2"/>
    <dgm:cxn modelId="{0E4738EF-7649-4D22-AF18-031CB894A6E4}" type="presParOf" srcId="{0C1952B5-AB34-4814-A011-7A379FC68280}" destId="{B27299F5-9994-417D-BFC0-152D596BE6B5}" srcOrd="0" destOrd="0" presId="urn:microsoft.com/office/officeart/2005/8/layout/equation2"/>
    <dgm:cxn modelId="{7465BDDF-1A28-4E9A-9FEB-300950E8D3F5}" type="presParOf" srcId="{0C1952B5-AB34-4814-A011-7A379FC68280}" destId="{287442EA-0EA0-4D7B-9FCD-E9439211C07B}" srcOrd="1" destOrd="0" presId="urn:microsoft.com/office/officeart/2005/8/layout/equation2"/>
    <dgm:cxn modelId="{3ED5BD45-60D5-4A7A-8F7B-36EA2947D593}" type="presParOf" srcId="{0C1952B5-AB34-4814-A011-7A379FC68280}" destId="{2B6486F6-F8EE-4E07-86B0-E93CFC4B5A19}" srcOrd="2" destOrd="0" presId="urn:microsoft.com/office/officeart/2005/8/layout/equation2"/>
    <dgm:cxn modelId="{064491A0-E4CB-4ABF-AB19-B46258C6097D}" type="presParOf" srcId="{0C1952B5-AB34-4814-A011-7A379FC68280}" destId="{76AA1B3C-60B5-4ECD-B0CD-63F2576D5BAA}" srcOrd="3" destOrd="0" presId="urn:microsoft.com/office/officeart/2005/8/layout/equation2"/>
    <dgm:cxn modelId="{2E89D323-12C8-4D7F-8B7F-FD7ED6FCDBB0}" type="presParOf" srcId="{0C1952B5-AB34-4814-A011-7A379FC68280}" destId="{B2C57BB0-95AF-4AD5-A228-74DBD135DF73}" srcOrd="4" destOrd="0" presId="urn:microsoft.com/office/officeart/2005/8/layout/equation2"/>
    <dgm:cxn modelId="{1E88F811-08BF-4FDD-B523-27CFB6CA6D0C}" type="presParOf" srcId="{FE6B6930-CA61-4DC1-93FA-60B902C4672C}" destId="{43A98AA3-6052-4475-9529-048202E54741}" srcOrd="1" destOrd="0" presId="urn:microsoft.com/office/officeart/2005/8/layout/equation2"/>
    <dgm:cxn modelId="{A4AB7087-D515-401A-A4E0-DA5EA11F2595}" type="presParOf" srcId="{43A98AA3-6052-4475-9529-048202E54741}" destId="{4A74B728-412B-4136-B802-BD01297684C8}" srcOrd="0" destOrd="0" presId="urn:microsoft.com/office/officeart/2005/8/layout/equation2"/>
    <dgm:cxn modelId="{B44BB8B7-F14C-4031-AB18-17E9F758D7CF}" type="presParOf" srcId="{FE6B6930-CA61-4DC1-93FA-60B902C4672C}" destId="{36AB1C53-B66B-4BC0-AF19-CE34191295E7}" srcOrd="2" destOrd="0" presId="urn:microsoft.com/office/officeart/2005/8/layout/equation2"/>
  </dgm:cxnLst>
  <dgm:bg>
    <a:solidFill>
      <a:schemeClr val="bg2"/>
    </a:solidFill>
    <a:effectLst>
      <a:glow rad="63500">
        <a:schemeClr val="accent1">
          <a:satMod val="175000"/>
          <a:alpha val="40000"/>
        </a:schemeClr>
      </a:glow>
      <a:innerShdw blurRad="63500" dist="50800" dir="13500000">
        <a:prstClr val="black">
          <a:alpha val="50000"/>
        </a:prstClr>
      </a:innerShdw>
      <a:softEdge rad="63500"/>
    </a:effectLst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7299F5-9994-417D-BFC0-152D596BE6B5}">
      <dsp:nvSpPr>
        <dsp:cNvPr id="0" name=""/>
        <dsp:cNvSpPr/>
      </dsp:nvSpPr>
      <dsp:spPr>
        <a:xfrm>
          <a:off x="1220697" y="597"/>
          <a:ext cx="1647492" cy="164749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900" kern="1200" smtClean="0"/>
            <a:t>درون </a:t>
          </a:r>
          <a:r>
            <a:rPr lang="fa-IR" sz="3900" b="0" kern="1200" cap="none" spc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سازی</a:t>
          </a:r>
          <a:endParaRPr lang="en-US" sz="3900" kern="1200" dirty="0"/>
        </a:p>
      </dsp:txBody>
      <dsp:txXfrm>
        <a:off x="1461967" y="241867"/>
        <a:ext cx="1164952" cy="1164952"/>
      </dsp:txXfrm>
    </dsp:sp>
    <dsp:sp modelId="{2B6486F6-F8EE-4E07-86B0-E93CFC4B5A19}">
      <dsp:nvSpPr>
        <dsp:cNvPr id="0" name=""/>
        <dsp:cNvSpPr/>
      </dsp:nvSpPr>
      <dsp:spPr>
        <a:xfrm>
          <a:off x="1566670" y="1781866"/>
          <a:ext cx="955545" cy="890702"/>
        </a:xfrm>
        <a:prstGeom prst="mathPlus">
          <a:avLst/>
        </a:prstGeom>
        <a:noFill/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693327" y="2122470"/>
        <a:ext cx="702231" cy="209494"/>
      </dsp:txXfrm>
    </dsp:sp>
    <dsp:sp modelId="{B2C57BB0-95AF-4AD5-A228-74DBD135DF73}">
      <dsp:nvSpPr>
        <dsp:cNvPr id="0" name=""/>
        <dsp:cNvSpPr/>
      </dsp:nvSpPr>
      <dsp:spPr>
        <a:xfrm>
          <a:off x="1220697" y="2806344"/>
          <a:ext cx="1647492" cy="1647492"/>
        </a:xfrm>
        <a:prstGeom prst="ellips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900" kern="1200" smtClean="0"/>
            <a:t>برون سازی</a:t>
          </a:r>
          <a:endParaRPr lang="en-US" sz="3900" kern="1200" dirty="0"/>
        </a:p>
      </dsp:txBody>
      <dsp:txXfrm>
        <a:off x="1461967" y="3047614"/>
        <a:ext cx="1164952" cy="1164952"/>
      </dsp:txXfrm>
    </dsp:sp>
    <dsp:sp modelId="{43A98AA3-6052-4475-9529-048202E54741}">
      <dsp:nvSpPr>
        <dsp:cNvPr id="0" name=""/>
        <dsp:cNvSpPr/>
      </dsp:nvSpPr>
      <dsp:spPr>
        <a:xfrm rot="10800000">
          <a:off x="3098978" y="1919766"/>
          <a:ext cx="530440" cy="6128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3258110" y="2042339"/>
        <a:ext cx="371308" cy="367721"/>
      </dsp:txXfrm>
    </dsp:sp>
    <dsp:sp modelId="{36AB1C53-B66B-4BC0-AF19-CE34191295E7}">
      <dsp:nvSpPr>
        <dsp:cNvPr id="0" name=""/>
        <dsp:cNvSpPr/>
      </dsp:nvSpPr>
      <dsp:spPr>
        <a:xfrm>
          <a:off x="3856685" y="579725"/>
          <a:ext cx="3294984" cy="3294984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700" kern="1200" smtClean="0"/>
            <a:t>سازگاری با واقعیت</a:t>
          </a:r>
          <a:endParaRPr lang="en-US" sz="5700" kern="1200" dirty="0"/>
        </a:p>
      </dsp:txBody>
      <dsp:txXfrm>
        <a:off x="4339224" y="1062264"/>
        <a:ext cx="2329906" cy="2329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3CB5-A203-4A91-A002-CACA9D28117E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3295-DB20-4973-A6AC-547FB3E2B6F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31383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3CB5-A203-4A91-A002-CACA9D28117E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3295-DB20-4973-A6AC-547FB3E2B6F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2689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3CB5-A203-4A91-A002-CACA9D28117E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3295-DB20-4973-A6AC-547FB3E2B6F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8646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3CB5-A203-4A91-A002-CACA9D28117E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3295-DB20-4973-A6AC-547FB3E2B6F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975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3CB5-A203-4A91-A002-CACA9D28117E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3295-DB20-4973-A6AC-547FB3E2B6F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33517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3CB5-A203-4A91-A002-CACA9D28117E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3295-DB20-4973-A6AC-547FB3E2B6F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90024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3CB5-A203-4A91-A002-CACA9D28117E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3295-DB20-4973-A6AC-547FB3E2B6F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1617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3CB5-A203-4A91-A002-CACA9D28117E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3295-DB20-4973-A6AC-547FB3E2B6F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4206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3CB5-A203-4A91-A002-CACA9D28117E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3295-DB20-4973-A6AC-547FB3E2B6F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86134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3CB5-A203-4A91-A002-CACA9D28117E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3295-DB20-4973-A6AC-547FB3E2B6F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2111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3CB5-A203-4A91-A002-CACA9D28117E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3295-DB20-4973-A6AC-547FB3E2B6F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9511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53CB5-A203-4A91-A002-CACA9D28117E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73295-DB20-4973-A6AC-547FB3E2B6F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4139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png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8510" y="1924696"/>
            <a:ext cx="5878287" cy="1320391"/>
          </a:xfrm>
          <a:ln>
            <a:noFill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prstTxWarp prst="textChevron">
              <a:avLst/>
            </a:prstTxWarp>
            <a:normAutofit/>
            <a:scene3d>
              <a:camera prst="perspectiveFront"/>
              <a:lightRig rig="threePt" dir="t"/>
            </a:scene3d>
          </a:bodyPr>
          <a:lstStyle/>
          <a:p>
            <a:r>
              <a:rPr lang="fa-IR" sz="54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cs typeface="B Cheshmeh" panose="00000400000000000000" pitchFamily="2" charset="-78"/>
              </a:rPr>
              <a:t>نظریه های رشد</a:t>
            </a:r>
            <a:endParaRPr lang="fa-IR" sz="5400" b="1" dirty="0">
              <a:ln w="9525">
                <a:solidFill>
                  <a:srgbClr val="FF0000"/>
                </a:solidFill>
                <a:prstDash val="solid"/>
              </a:ln>
              <a:solidFill>
                <a:schemeClr val="tx1"/>
              </a:soli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cs typeface="B Cheshmeh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9118" y="4663440"/>
            <a:ext cx="3187338" cy="679270"/>
          </a:xfrm>
        </p:spPr>
        <p:txBody>
          <a:bodyPr/>
          <a:lstStyle/>
          <a:p>
            <a:r>
              <a:rPr lang="fa-IR" dirty="0" smtClean="0">
                <a:cs typeface="B Elham" panose="00000400000000000000" pitchFamily="2" charset="-78"/>
              </a:rPr>
              <a:t>مدرس: یزدانی</a:t>
            </a:r>
            <a:endParaRPr lang="fa-IR" dirty="0">
              <a:cs typeface="B Elham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6023" y="378824"/>
            <a:ext cx="114326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800" dirty="0" smtClean="0">
                <a:ln w="0"/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cs typeface="B Arash" panose="00000400000000000000" pitchFamily="2" charset="-78"/>
              </a:rPr>
              <a:t>به نام خدا</a:t>
            </a:r>
            <a:endParaRPr lang="fa-IR" sz="2800" dirty="0">
              <a:ln w="0"/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cs typeface="B Arash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5584" y="1207076"/>
            <a:ext cx="1499746" cy="13778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83" y="1173181"/>
            <a:ext cx="1158340" cy="1152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 flipV="1">
            <a:off x="1497847" y="1207076"/>
            <a:ext cx="7968343" cy="4229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49723" y="5525589"/>
            <a:ext cx="7920403" cy="2612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3" name="Audio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32"/>
    </mc:Choice>
    <mc:Fallback xmlns="">
      <p:transition spd="slow" advTm="55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103" y="44769"/>
            <a:ext cx="4232366" cy="716375"/>
          </a:xfrm>
        </p:spPr>
        <p:txBody>
          <a:bodyPr>
            <a:normAutofit fontScale="90000"/>
          </a:bodyPr>
          <a:lstStyle/>
          <a:p>
            <a:r>
              <a:rPr lang="fa-IR" sz="3600" dirty="0" smtClean="0">
                <a:latin typeface="36 days ago BRK" pitchFamily="2" charset="0"/>
              </a:rPr>
              <a:t>دیدگاههای روان شناسی رشد</a:t>
            </a:r>
            <a:endParaRPr lang="fa-IR" sz="3600" dirty="0">
              <a:latin typeface="36 days ago BRK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4116" y="2234111"/>
            <a:ext cx="8778238" cy="2976068"/>
          </a:xfr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r">
              <a:lnSpc>
                <a:spcPct val="150000"/>
              </a:lnSpc>
              <a:buNone/>
            </a:pPr>
            <a:r>
              <a:rPr lang="fa-IR" dirty="0" smtClean="0">
                <a:latin typeface="Algerian" panose="04020705040A02060702" pitchFamily="82" charset="0"/>
              </a:rPr>
              <a:t>نظریه های روانکاوی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dirty="0" smtClean="0">
                <a:latin typeface="Algerian" panose="04020705040A02060702" pitchFamily="82" charset="0"/>
              </a:rPr>
              <a:t>نظریه های یادگیری 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dirty="0" smtClean="0">
                <a:latin typeface="Algerian" panose="04020705040A02060702" pitchFamily="82" charset="0"/>
              </a:rPr>
              <a:t>نظریه های شناختی</a:t>
            </a:r>
            <a:endParaRPr lang="fa-IR" dirty="0">
              <a:latin typeface="Algerian" panose="04020705040A02060702" pitchFamily="8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894116" y="1699303"/>
            <a:ext cx="8778238" cy="4458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750423" y="5839097"/>
            <a:ext cx="8921931" cy="5225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867990" y="838059"/>
            <a:ext cx="8804364" cy="18672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Rectangle 15"/>
          <p:cNvSpPr/>
          <p:nvPr/>
        </p:nvSpPr>
        <p:spPr>
          <a:xfrm>
            <a:off x="1867990" y="1068645"/>
            <a:ext cx="8804364" cy="1787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13"/>
    </mc:Choice>
    <mc:Fallback xmlns="">
      <p:transition spd="slow" advTm="99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6343" y="29592"/>
            <a:ext cx="4611189" cy="822960"/>
          </a:xfrm>
        </p:spPr>
        <p:txBody>
          <a:bodyPr>
            <a:noAutofit/>
          </a:bodyPr>
          <a:lstStyle/>
          <a:p>
            <a:r>
              <a:rPr lang="fa-IR" sz="3600" dirty="0" smtClean="0">
                <a:cs typeface="B Yas" panose="00000400000000000000" pitchFamily="2" charset="-78"/>
              </a:rPr>
              <a:t>ابعاد متمایز کننده نظریه های رشد</a:t>
            </a:r>
            <a:endParaRPr lang="fa-IR" sz="3600" dirty="0">
              <a:cs typeface="B Ya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2634" y="2238002"/>
            <a:ext cx="8861136" cy="3359746"/>
          </a:xfr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r">
              <a:buNone/>
            </a:pPr>
            <a:r>
              <a:rPr lang="fa-IR" dirty="0" smtClean="0"/>
              <a:t>ماهیت انسان</a:t>
            </a:r>
          </a:p>
          <a:p>
            <a:pPr marL="0" indent="0" algn="r">
              <a:buNone/>
            </a:pPr>
            <a:r>
              <a:rPr lang="fa-IR" dirty="0" smtClean="0"/>
              <a:t>هدف رشد</a:t>
            </a:r>
          </a:p>
          <a:p>
            <a:pPr marL="0" indent="0" algn="r">
              <a:buNone/>
            </a:pPr>
            <a:r>
              <a:rPr lang="fa-IR" dirty="0" smtClean="0"/>
              <a:t>چگونگی رشد انسان </a:t>
            </a:r>
          </a:p>
          <a:p>
            <a:pPr marL="0" indent="0" algn="r">
              <a:buNone/>
            </a:pPr>
            <a:r>
              <a:rPr lang="fa-IR" dirty="0" smtClean="0"/>
              <a:t>کنش متقابل ارگانیسم و محیط</a:t>
            </a:r>
          </a:p>
          <a:p>
            <a:pPr marL="0" indent="0" algn="r">
              <a:buNone/>
            </a:pP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078" y="990251"/>
            <a:ext cx="8815580" cy="195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078" y="1228543"/>
            <a:ext cx="8815580" cy="18899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82634" y="1905213"/>
            <a:ext cx="8786024" cy="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482634" y="5930536"/>
            <a:ext cx="9055661" cy="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2" name="Audio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3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870"/>
    </mc:Choice>
    <mc:Fallback xmlns="">
      <p:transition spd="slow" advTm="350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6525" y="182246"/>
            <a:ext cx="4715691" cy="569290"/>
          </a:xfrm>
        </p:spPr>
        <p:txBody>
          <a:bodyPr>
            <a:normAutofit fontScale="90000"/>
          </a:bodyPr>
          <a:lstStyle/>
          <a:p>
            <a:r>
              <a:rPr lang="fa-IR" sz="3600" dirty="0" smtClean="0">
                <a:cs typeface="B Yas" panose="00000400000000000000" pitchFamily="2" charset="-78"/>
              </a:rPr>
              <a:t>نظریه ژان پیاژه درباره رشد شناختی </a:t>
            </a:r>
            <a:endParaRPr lang="fa-IR" sz="3600" dirty="0">
              <a:cs typeface="B Ya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7099" y="1570914"/>
            <a:ext cx="9888583" cy="4507975"/>
          </a:xfrm>
          <a:effectLst>
            <a:softEdge rad="1270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2500" lnSpcReduction="10000"/>
          </a:bodyPr>
          <a:lstStyle/>
          <a:p>
            <a:pPr algn="r" rtl="1">
              <a:lnSpc>
                <a:spcPct val="200000"/>
              </a:lnSpc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fa-IR" b="1" dirty="0" smtClean="0">
                <a:cs typeface="B Yas" panose="00000400000000000000" pitchFamily="2" charset="-78"/>
              </a:rPr>
              <a:t>مفاهیم اصلی در نظریه پیاژه</a:t>
            </a:r>
          </a:p>
          <a:p>
            <a:pPr algn="r" rtl="1">
              <a:lnSpc>
                <a:spcPct val="20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dirty="0" smtClean="0">
                <a:cs typeface="B Yas" panose="00000400000000000000" pitchFamily="2" charset="-78"/>
              </a:rPr>
              <a:t>الگوی تاثیر متقابل زیستی</a:t>
            </a:r>
          </a:p>
          <a:p>
            <a:pPr algn="r" rtl="1">
              <a:lnSpc>
                <a:spcPct val="20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dirty="0" smtClean="0">
                <a:cs typeface="B Yas" panose="00000400000000000000" pitchFamily="2" charset="-78"/>
              </a:rPr>
              <a:t>طرح ذهنی</a:t>
            </a:r>
          </a:p>
          <a:p>
            <a:pPr algn="r" rtl="1">
              <a:lnSpc>
                <a:spcPct val="20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dirty="0" smtClean="0">
                <a:cs typeface="B Yas" panose="00000400000000000000" pitchFamily="2" charset="-78"/>
              </a:rPr>
              <a:t>ساخت شناختی</a:t>
            </a:r>
          </a:p>
          <a:p>
            <a:pPr algn="r" rtl="1">
              <a:lnSpc>
                <a:spcPct val="20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dirty="0" smtClean="0">
                <a:cs typeface="B Yas" panose="00000400000000000000" pitchFamily="2" charset="-78"/>
              </a:rPr>
              <a:t>سازگاری با واقعیت</a:t>
            </a:r>
          </a:p>
          <a:p>
            <a:pPr marL="0" indent="0" algn="r" rtl="1">
              <a:lnSpc>
                <a:spcPct val="200000"/>
              </a:lnSpc>
              <a:buNone/>
            </a:pPr>
            <a:endParaRPr lang="fa-IR" dirty="0">
              <a:cs typeface="B Yas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210" y="663873"/>
            <a:ext cx="8815580" cy="195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210" y="904654"/>
            <a:ext cx="8815580" cy="18899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688210" y="1364510"/>
            <a:ext cx="9766363" cy="575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88210" y="6279538"/>
            <a:ext cx="9766363" cy="2982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Flowchart: Multidocument 7"/>
          <p:cNvSpPr/>
          <p:nvPr/>
        </p:nvSpPr>
        <p:spPr>
          <a:xfrm>
            <a:off x="582848" y="1915301"/>
            <a:ext cx="7537268" cy="758952"/>
          </a:xfrm>
          <a:prstGeom prst="flowChartMultidocumen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>
            <a:prstTxWarp prst="textInflateBottom">
              <a:avLst/>
            </a:prstTxWarp>
            <a:sp3d extrusionH="57150">
              <a:bevelT w="57150" h="38100" prst="artDeco"/>
            </a:sp3d>
          </a:bodyPr>
          <a:lstStyle/>
          <a:p>
            <a:pPr algn="ctr"/>
            <a:r>
              <a:rPr lang="fa-IR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شناخت: دربرگیرنده تمام دانشی است که آدمی بدست می‌آورد</a:t>
            </a:r>
            <a:endParaRPr lang="fa-IR" sz="2400" dirty="0">
              <a:solidFill>
                <a:schemeClr val="tx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868679" y="3575332"/>
            <a:ext cx="9346476" cy="534159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/>
          <a:effectLst>
            <a:softEdge rad="3175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solidFill>
                  <a:schemeClr val="tx1"/>
                </a:solidFill>
              </a:rPr>
              <a:t>چارچوب شناختی که کودک به کمک آن آگاهی خود را از دنیای اطراف سازماندهی می‌کند</a:t>
            </a:r>
            <a:endParaRPr lang="fa-IR" sz="2400" dirty="0">
              <a:solidFill>
                <a:schemeClr val="tx1"/>
              </a:solidFill>
            </a:endParaRP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0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681"/>
    </mc:Choice>
    <mc:Fallback xmlns="">
      <p:transition spd="slow" advTm="621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522377"/>
              </p:ext>
            </p:extLst>
          </p:nvPr>
        </p:nvGraphicFramePr>
        <p:xfrm>
          <a:off x="1909816" y="1606731"/>
          <a:ext cx="8372367" cy="4454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8209" y="624144"/>
            <a:ext cx="8815580" cy="195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1688210" y="404948"/>
            <a:ext cx="8815580" cy="17981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688210" y="1397726"/>
            <a:ext cx="881558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88210" y="6061166"/>
            <a:ext cx="881558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061727" y="2111719"/>
            <a:ext cx="67197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r>
              <a:rPr lang="fa-IR" sz="2400" dirty="0" smtClean="0"/>
              <a:t>جذب</a:t>
            </a:r>
            <a:endParaRPr lang="fa-I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168434" y="5007945"/>
            <a:ext cx="68640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1">
            <a:spAutoFit/>
          </a:bodyPr>
          <a:lstStyle/>
          <a:p>
            <a:r>
              <a:rPr lang="fa-IR" sz="2400" dirty="0" smtClean="0"/>
              <a:t>هضم</a:t>
            </a:r>
            <a:endParaRPr lang="fa-IR" sz="24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2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312"/>
    </mc:Choice>
    <mc:Fallback xmlns="">
      <p:transition spd="slow" advTm="356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3622" y="143057"/>
            <a:ext cx="2599509" cy="437594"/>
          </a:xfrm>
        </p:spPr>
        <p:txBody>
          <a:bodyPr>
            <a:normAutofit fontScale="90000"/>
          </a:bodyPr>
          <a:lstStyle/>
          <a:p>
            <a:r>
              <a:rPr lang="fa-IR" sz="3600" dirty="0" smtClean="0">
                <a:cs typeface="+mn-cs"/>
              </a:rPr>
              <a:t>درونی سازی</a:t>
            </a:r>
            <a:endParaRPr lang="fa-IR" sz="3600" dirty="0"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85586" y="1668240"/>
            <a:ext cx="8386354" cy="4560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586" y="751103"/>
            <a:ext cx="8815580" cy="182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586" y="979723"/>
            <a:ext cx="8815580" cy="19508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385586" y="1475892"/>
            <a:ext cx="8815580" cy="257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89166" y="6519212"/>
            <a:ext cx="8817428" cy="2527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60320" y="3579223"/>
            <a:ext cx="114486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1">
            <a:spAutoFit/>
          </a:bodyPr>
          <a:lstStyle/>
          <a:p>
            <a:r>
              <a:rPr lang="fa-IR" dirty="0" smtClean="0"/>
              <a:t>سگ کوچولو</a:t>
            </a:r>
            <a:endParaRPr lang="fa-IR" dirty="0"/>
          </a:p>
        </p:txBody>
      </p:sp>
      <p:sp>
        <p:nvSpPr>
          <p:cNvPr id="21" name="TextBox 20"/>
          <p:cNvSpPr txBox="1"/>
          <p:nvPr/>
        </p:nvSpPr>
        <p:spPr>
          <a:xfrm>
            <a:off x="5482201" y="3209891"/>
            <a:ext cx="1144865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1">
            <a:spAutoFit/>
          </a:bodyPr>
          <a:lstStyle/>
          <a:p>
            <a:r>
              <a:rPr lang="fa-IR" dirty="0" smtClean="0"/>
              <a:t>سگ کوچولو</a:t>
            </a:r>
            <a:endParaRPr lang="fa-IR" dirty="0"/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50"/>
    </mc:Choice>
    <mc:Fallback xmlns="">
      <p:transition spd="slow" advTm="10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2232" y="1129552"/>
            <a:ext cx="11837333" cy="5580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787" y="3338374"/>
            <a:ext cx="2029723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1">
            <a:spAutoFit/>
          </a:bodyPr>
          <a:lstStyle/>
          <a:p>
            <a:r>
              <a:rPr lang="fa-IR" sz="2000" dirty="0" smtClean="0"/>
              <a:t>طرحواره(طرح ذهنی)</a:t>
            </a:r>
            <a:endParaRPr lang="fa-I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136436" y="3353763"/>
            <a:ext cx="2210576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1">
            <a:spAutoFit/>
          </a:bodyPr>
          <a:lstStyle/>
          <a:p>
            <a:r>
              <a:rPr lang="fa-IR" sz="2000" dirty="0" smtClean="0"/>
              <a:t>درونی ساری</a:t>
            </a:r>
            <a:endParaRPr lang="fa-IR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579223" y="3333965"/>
            <a:ext cx="259528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1">
            <a:spAutoFit/>
          </a:bodyPr>
          <a:lstStyle/>
          <a:p>
            <a:r>
              <a:rPr lang="fa-IR" sz="2000" dirty="0" smtClean="0"/>
              <a:t>برونی سازی</a:t>
            </a:r>
            <a:endParaRPr lang="fa-IR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62232" y="6202249"/>
            <a:ext cx="3222357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1">
            <a:spAutoFit/>
          </a:bodyPr>
          <a:lstStyle/>
          <a:p>
            <a:r>
              <a:rPr lang="fa-IR" sz="2000" dirty="0" smtClean="0"/>
              <a:t>پسر بچه طرحواره گربه را یاد گرفته</a:t>
            </a:r>
            <a:endParaRPr lang="fa-IR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818965" y="6290116"/>
            <a:ext cx="3939988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1">
            <a:spAutoFit/>
          </a:bodyPr>
          <a:lstStyle/>
          <a:p>
            <a:r>
              <a:rPr lang="fa-IR" sz="2000" dirty="0" smtClean="0"/>
              <a:t>بچه شیری را می بیند و او را گربه می نامد</a:t>
            </a:r>
            <a:endParaRPr lang="fa-IR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207496" y="6063750"/>
            <a:ext cx="379206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1">
            <a:spAutoFit/>
          </a:bodyPr>
          <a:lstStyle/>
          <a:p>
            <a:pPr algn="r"/>
            <a:r>
              <a:rPr lang="fa-IR" sz="2000" dirty="0" smtClean="0"/>
              <a:t>برونی سازی می کند و طرحواره ای جدید از بچه شیر می سازد</a:t>
            </a:r>
            <a:endParaRPr lang="fa-IR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410" y="113379"/>
            <a:ext cx="8815580" cy="195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410" y="335624"/>
            <a:ext cx="8815580" cy="18899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1021976" y="938974"/>
            <a:ext cx="9923929" cy="232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2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09"/>
    </mc:Choice>
    <mc:Fallback xmlns="">
      <p:transition spd="slow" advTm="70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5953" y="116932"/>
            <a:ext cx="1136469" cy="499029"/>
          </a:xfrm>
        </p:spPr>
        <p:txBody>
          <a:bodyPr>
            <a:normAutofit fontScale="90000"/>
          </a:bodyPr>
          <a:lstStyle/>
          <a:p>
            <a:r>
              <a:rPr lang="fa-IR" sz="3200" b="1" dirty="0" smtClean="0">
                <a:latin typeface="W_shafigh" panose="00000400000000000000" pitchFamily="2" charset="0"/>
                <a:cs typeface="Yagut" panose="00000400000000000000" pitchFamily="2" charset="-78"/>
              </a:rPr>
              <a:t>سوال</a:t>
            </a:r>
            <a:endParaRPr lang="fa-IR" sz="3200" b="1" dirty="0">
              <a:latin typeface="W_shafigh" panose="00000400000000000000" pitchFamily="2" charset="0"/>
              <a:cs typeface="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792" y="1959519"/>
            <a:ext cx="8268789" cy="367383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dirty="0" smtClean="0">
                <a:cs typeface="Yagut" panose="00000400000000000000" pitchFamily="2" charset="-78"/>
              </a:rPr>
              <a:t>مثالهایی در مورد درونی سازی و برونی سازی کودکان و بزرگسالان بیاورید و در مورد آنها توضیح دهید</a:t>
            </a:r>
            <a:endParaRPr lang="fa-IR" dirty="0">
              <a:cs typeface="Yagut" panose="00000400000000000000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346397" y="1593669"/>
            <a:ext cx="8815580" cy="335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82633" y="5995851"/>
            <a:ext cx="8954590" cy="3664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396" y="815229"/>
            <a:ext cx="8815580" cy="195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397" y="615961"/>
            <a:ext cx="8815580" cy="188992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68"/>
    </mc:Choice>
    <mc:Fallback xmlns="">
      <p:transition spd="slow" advTm="42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159</Words>
  <Application>Microsoft Office PowerPoint</Application>
  <PresentationFormat>Widescreen</PresentationFormat>
  <Paragraphs>36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36 days ago BRK</vt:lpstr>
      <vt:lpstr>Algerian</vt:lpstr>
      <vt:lpstr>Arial</vt:lpstr>
      <vt:lpstr>B Arash</vt:lpstr>
      <vt:lpstr>B Cheshmeh</vt:lpstr>
      <vt:lpstr>B Elham</vt:lpstr>
      <vt:lpstr>B Yas</vt:lpstr>
      <vt:lpstr>Calibri</vt:lpstr>
      <vt:lpstr>Calibri Light</vt:lpstr>
      <vt:lpstr>Times New Roman</vt:lpstr>
      <vt:lpstr>W_shafigh</vt:lpstr>
      <vt:lpstr>Wingdings</vt:lpstr>
      <vt:lpstr>Yagut</vt:lpstr>
      <vt:lpstr>Office Theme</vt:lpstr>
      <vt:lpstr>نظریه های رشد</vt:lpstr>
      <vt:lpstr>دیدگاههای روان شناسی رشد</vt:lpstr>
      <vt:lpstr>ابعاد متمایز کننده نظریه های رشد</vt:lpstr>
      <vt:lpstr>نظریه ژان پیاژه درباره رشد شناختی </vt:lpstr>
      <vt:lpstr>PowerPoint Presentation</vt:lpstr>
      <vt:lpstr>درونی سازی</vt:lpstr>
      <vt:lpstr>PowerPoint Presentation</vt:lpstr>
      <vt:lpstr>سوال</vt:lpstr>
    </vt:vector>
  </TitlesOfParts>
  <Company>Gerdoo.net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نظریه های رشد</dc:title>
  <dc:creator>Nik</dc:creator>
  <cp:lastModifiedBy>Nik</cp:lastModifiedBy>
  <cp:revision>51</cp:revision>
  <dcterms:created xsi:type="dcterms:W3CDTF">2020-04-08T05:38:25Z</dcterms:created>
  <dcterms:modified xsi:type="dcterms:W3CDTF">2020-04-14T11:34:24Z</dcterms:modified>
</cp:coreProperties>
</file>