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3">
  <p:sldMasterIdLst>
    <p:sldMasterId id="2147484021" r:id="rId1"/>
  </p:sldMasterIdLst>
  <p:notesMasterIdLst>
    <p:notesMasterId r:id="rId15"/>
  </p:notesMasterIdLst>
  <p:handoutMasterIdLst>
    <p:handoutMasterId r:id="rId16"/>
  </p:handoutMasterIdLst>
  <p:sldIdLst>
    <p:sldId id="545" r:id="rId2"/>
    <p:sldId id="546" r:id="rId3"/>
    <p:sldId id="547" r:id="rId4"/>
    <p:sldId id="543" r:id="rId5"/>
    <p:sldId id="544" r:id="rId6"/>
    <p:sldId id="551" r:id="rId7"/>
    <p:sldId id="552" r:id="rId8"/>
    <p:sldId id="513" r:id="rId9"/>
    <p:sldId id="528" r:id="rId10"/>
    <p:sldId id="549" r:id="rId11"/>
    <p:sldId id="523" r:id="rId12"/>
    <p:sldId id="548" r:id="rId13"/>
    <p:sldId id="550" r:id="rId14"/>
  </p:sldIdLst>
  <p:sldSz cx="12192000" cy="6858000"/>
  <p:notesSz cx="7102475" cy="102314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CC00"/>
    <a:srgbClr val="FF6600"/>
    <a:srgbClr val="FF5050"/>
    <a:srgbClr val="FF9933"/>
    <a:srgbClr val="3333CC"/>
    <a:srgbClr val="6600CC"/>
    <a:srgbClr val="000066"/>
    <a:srgbClr val="FFFF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22" autoAdjust="0"/>
    <p:restoredTop sz="87189" autoAdjust="0"/>
  </p:normalViewPr>
  <p:slideViewPr>
    <p:cSldViewPr snapToGrid="0">
      <p:cViewPr>
        <p:scale>
          <a:sx n="80" d="100"/>
          <a:sy n="80" d="100"/>
        </p:scale>
        <p:origin x="-312" y="696"/>
      </p:cViewPr>
      <p:guideLst>
        <p:guide orient="horz" pos="2160"/>
        <p:guide pos="3840"/>
      </p:guideLst>
    </p:cSldViewPr>
  </p:slideViewPr>
  <p:outlineViewPr>
    <p:cViewPr>
      <p:scale>
        <a:sx n="33" d="100"/>
        <a:sy n="33" d="100"/>
      </p:scale>
      <p:origin x="288" y="1986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77739" cy="513348"/>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023092" y="1"/>
            <a:ext cx="3077739" cy="513348"/>
          </a:xfrm>
          <a:prstGeom prst="rect">
            <a:avLst/>
          </a:prstGeom>
        </p:spPr>
        <p:txBody>
          <a:bodyPr vert="horz" lIns="96661" tIns="48331" rIns="96661" bIns="48331" rtlCol="0"/>
          <a:lstStyle>
            <a:lvl1pPr algn="r">
              <a:defRPr sz="1300"/>
            </a:lvl1pPr>
          </a:lstStyle>
          <a:p>
            <a:fld id="{1CF7883E-7ACC-44D6-AB80-ED339EC60FC9}" type="datetimeFigureOut">
              <a:rPr lang="en-US" smtClean="0"/>
              <a:pPr/>
              <a:t>4/19/2020</a:t>
            </a:fld>
            <a:endParaRPr lang="en-US"/>
          </a:p>
        </p:txBody>
      </p:sp>
      <p:sp>
        <p:nvSpPr>
          <p:cNvPr id="4" name="Footer Placeholder 3"/>
          <p:cNvSpPr>
            <a:spLocks noGrp="1"/>
          </p:cNvSpPr>
          <p:nvPr>
            <p:ph type="ftr" sz="quarter" idx="2"/>
          </p:nvPr>
        </p:nvSpPr>
        <p:spPr>
          <a:xfrm>
            <a:off x="0" y="9718091"/>
            <a:ext cx="3077739" cy="513347"/>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023092" y="9718091"/>
            <a:ext cx="3077739" cy="513347"/>
          </a:xfrm>
          <a:prstGeom prst="rect">
            <a:avLst/>
          </a:prstGeom>
        </p:spPr>
        <p:txBody>
          <a:bodyPr vert="horz" lIns="96661" tIns="48331" rIns="96661" bIns="48331" rtlCol="0" anchor="b"/>
          <a:lstStyle>
            <a:lvl1pPr algn="r">
              <a:defRPr sz="1300"/>
            </a:lvl1pPr>
          </a:lstStyle>
          <a:p>
            <a:fld id="{990A7FBA-96A9-4D7A-A7EE-0C4C1D2FCEF3}" type="slidenum">
              <a:rPr lang="en-US" smtClean="0"/>
              <a:pPr/>
              <a:t>‹#›</a:t>
            </a:fld>
            <a:endParaRPr lang="en-US"/>
          </a:p>
        </p:txBody>
      </p:sp>
    </p:spTree>
    <p:extLst>
      <p:ext uri="{BB962C8B-B14F-4D97-AF65-F5344CB8AC3E}">
        <p14:creationId xmlns:p14="http://schemas.microsoft.com/office/powerpoint/2010/main" val="27390755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77739" cy="513348"/>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023092" y="1"/>
            <a:ext cx="3077739" cy="513348"/>
          </a:xfrm>
          <a:prstGeom prst="rect">
            <a:avLst/>
          </a:prstGeom>
        </p:spPr>
        <p:txBody>
          <a:bodyPr vert="horz" lIns="96661" tIns="48331" rIns="96661" bIns="48331" rtlCol="0"/>
          <a:lstStyle>
            <a:lvl1pPr algn="r">
              <a:defRPr sz="1300"/>
            </a:lvl1pPr>
          </a:lstStyle>
          <a:p>
            <a:fld id="{A5E6AB52-1D07-46E9-BBCE-DD7C22707177}" type="datetimeFigureOut">
              <a:rPr lang="en-US" smtClean="0"/>
              <a:pPr/>
              <a:t>4/19/2020</a:t>
            </a:fld>
            <a:endParaRPr lang="en-US"/>
          </a:p>
        </p:txBody>
      </p:sp>
      <p:sp>
        <p:nvSpPr>
          <p:cNvPr id="4" name="Slide Image Placeholder 3"/>
          <p:cNvSpPr>
            <a:spLocks noGrp="1" noRot="1" noChangeAspect="1"/>
          </p:cNvSpPr>
          <p:nvPr>
            <p:ph type="sldImg" idx="2"/>
          </p:nvPr>
        </p:nvSpPr>
        <p:spPr>
          <a:xfrm>
            <a:off x="482600" y="1279525"/>
            <a:ext cx="6137275" cy="3452813"/>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10248" y="4923880"/>
            <a:ext cx="5681980" cy="4028629"/>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718091"/>
            <a:ext cx="3077739" cy="513347"/>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023092" y="9718091"/>
            <a:ext cx="3077739" cy="513347"/>
          </a:xfrm>
          <a:prstGeom prst="rect">
            <a:avLst/>
          </a:prstGeom>
        </p:spPr>
        <p:txBody>
          <a:bodyPr vert="horz" lIns="96661" tIns="48331" rIns="96661" bIns="48331" rtlCol="0" anchor="b"/>
          <a:lstStyle>
            <a:lvl1pPr algn="r">
              <a:defRPr sz="1300"/>
            </a:lvl1pPr>
          </a:lstStyle>
          <a:p>
            <a:fld id="{1F952C45-DAAB-4C6D-B8F1-705868497224}" type="slidenum">
              <a:rPr lang="en-US" smtClean="0"/>
              <a:pPr/>
              <a:t>‹#›</a:t>
            </a:fld>
            <a:endParaRPr lang="en-US"/>
          </a:p>
        </p:txBody>
      </p:sp>
    </p:spTree>
    <p:extLst>
      <p:ext uri="{BB962C8B-B14F-4D97-AF65-F5344CB8AC3E}">
        <p14:creationId xmlns:p14="http://schemas.microsoft.com/office/powerpoint/2010/main" val="1288771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1F952C45-DAAB-4C6D-B8F1-705868497224}" type="slidenum">
              <a:rPr lang="en-US" smtClean="0"/>
              <a:pPr/>
              <a:t>2</a:t>
            </a:fld>
            <a:endParaRPr lang="en-US"/>
          </a:p>
        </p:txBody>
      </p:sp>
    </p:spTree>
    <p:extLst>
      <p:ext uri="{BB962C8B-B14F-4D97-AF65-F5344CB8AC3E}">
        <p14:creationId xmlns:p14="http://schemas.microsoft.com/office/powerpoint/2010/main" val="1657703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1F952C45-DAAB-4C6D-B8F1-705868497224}" type="slidenum">
              <a:rPr lang="en-US" smtClean="0"/>
              <a:pPr/>
              <a:t>9</a:t>
            </a:fld>
            <a:endParaRPr lang="en-US"/>
          </a:p>
        </p:txBody>
      </p:sp>
    </p:spTree>
    <p:extLst>
      <p:ext uri="{BB962C8B-B14F-4D97-AF65-F5344CB8AC3E}">
        <p14:creationId xmlns:p14="http://schemas.microsoft.com/office/powerpoint/2010/main" val="2005030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1F952C45-DAAB-4C6D-B8F1-705868497224}" type="slidenum">
              <a:rPr lang="en-US" smtClean="0"/>
              <a:pPr/>
              <a:t>10</a:t>
            </a:fld>
            <a:endParaRPr lang="en-US"/>
          </a:p>
        </p:txBody>
      </p:sp>
    </p:spTree>
    <p:extLst>
      <p:ext uri="{BB962C8B-B14F-4D97-AF65-F5344CB8AC3E}">
        <p14:creationId xmlns:p14="http://schemas.microsoft.com/office/powerpoint/2010/main" val="2005030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910080" y="359898"/>
            <a:ext cx="987552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B6CE0B8B-5C59-4C29-A98F-A641B4285E2D}" type="datetime1">
              <a:rPr lang="en-US" smtClean="0"/>
              <a:t>4/19/2020</a:t>
            </a:fld>
            <a:endParaRPr lang="en-US" dirty="0"/>
          </a:p>
        </p:txBody>
      </p:sp>
      <p:sp>
        <p:nvSpPr>
          <p:cNvPr id="20" name="Footer Placeholder 19"/>
          <p:cNvSpPr>
            <a:spLocks noGrp="1"/>
          </p:cNvSpPr>
          <p:nvPr>
            <p:ph type="ftr" sz="quarter" idx="11"/>
          </p:nvPr>
        </p:nvSpPr>
        <p:spPr/>
        <p:txBody>
          <a:bodyPr/>
          <a:lstStyle>
            <a:extLst/>
          </a:lstStyle>
          <a:p>
            <a:endParaRPr lang="en-US" dirty="0"/>
          </a:p>
        </p:txBody>
      </p:sp>
      <p:sp>
        <p:nvSpPr>
          <p:cNvPr id="10" name="Slide Number Placeholder 9"/>
          <p:cNvSpPr>
            <a:spLocks noGrp="1"/>
          </p:cNvSpPr>
          <p:nvPr>
            <p:ph type="sldNum" sz="quarter" idx="12"/>
          </p:nvPr>
        </p:nvSpPr>
        <p:spPr/>
        <p:txBody>
          <a:bodyPr/>
          <a:lstStyle>
            <a:extLst/>
          </a:lstStyle>
          <a:p>
            <a:fld id="{D57F1E4F-1CFF-5643-939E-217C01CDF565}" type="slidenum">
              <a:rPr lang="en-US" smtClean="0"/>
              <a:pPr/>
              <a:t>‹#›</a:t>
            </a:fld>
            <a:endParaRPr lang="en-US" dirty="0"/>
          </a:p>
        </p:txBody>
      </p:sp>
      <p:sp>
        <p:nvSpPr>
          <p:cNvPr id="8" name="Oval 7"/>
          <p:cNvSpPr/>
          <p:nvPr/>
        </p:nvSpPr>
        <p:spPr>
          <a:xfrm>
            <a:off x="1228577" y="1413802"/>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1542901" y="1345016"/>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C00E901-1B8C-48DF-AE96-EFF493BA06F0}" type="datetime1">
              <a:rPr lang="en-US" smtClean="0"/>
              <a:t>4/19/2020</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89333C77-0158-454C-844F-B7AB9BD7DAD4}"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40"/>
            <a:ext cx="24384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524000" y="274641"/>
            <a:ext cx="7416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AC7ACDD-F2F8-44C2-8C1A-7B50E74EA699}" type="datetime1">
              <a:rPr lang="en-US" smtClean="0"/>
              <a:t>4/19/2020</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D57F1E4F-1CFF-5643-939E-217C01CDF565}"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0EC5DDB-4ACB-475B-B930-872D27FB3539}" type="datetime1">
              <a:rPr lang="en-US" smtClean="0"/>
              <a:t>4/19/2020</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D57F1E4F-1CFF-5643-939E-217C01CDF56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3043853" y="-54"/>
            <a:ext cx="9144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3437856" y="2600325"/>
            <a:ext cx="85344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437856"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9585D7DB-661C-4E5F-A2FC-628C96B08AF5}" type="datetime1">
              <a:rPr lang="en-US" smtClean="0"/>
              <a:t>4/19/2020</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D57F1E4F-1CFF-5643-939E-217C01CDF565}" type="slidenum">
              <a:rPr lang="en-US" smtClean="0"/>
              <a:pPr/>
              <a:t>‹#›</a:t>
            </a:fld>
            <a:endParaRPr lang="en-US" dirty="0"/>
          </a:p>
        </p:txBody>
      </p:sp>
      <p:sp>
        <p:nvSpPr>
          <p:cNvPr id="10" name="Rectangle 9"/>
          <p:cNvSpPr/>
          <p:nvPr/>
        </p:nvSpPr>
        <p:spPr bwMode="invGray">
          <a:xfrm>
            <a:off x="3048000" y="0"/>
            <a:ext cx="1016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896428" y="2814656"/>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3210752" y="2745870"/>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91414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703478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8395F578-6615-4BBE-8495-F764666240B8}" type="datetime1">
              <a:rPr lang="en-US" smtClean="0"/>
              <a:t>4/19/2020</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6FF9F0C5-380F-41C2-899A-BAC0F0927E16}"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160336"/>
            <a:ext cx="109728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21792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5E1A66B-67AD-4D64-A382-8661A820B7EB}" type="datetime1">
              <a:rPr lang="en-US" smtClean="0"/>
              <a:t>4/19/2020</a:t>
            </a:fld>
            <a:endParaRPr lang="en-US" dirty="0"/>
          </a:p>
        </p:txBody>
      </p:sp>
      <p:sp>
        <p:nvSpPr>
          <p:cNvPr id="8" name="Footer Placeholder 7"/>
          <p:cNvSpPr>
            <a:spLocks noGrp="1"/>
          </p:cNvSpPr>
          <p:nvPr>
            <p:ph type="ftr" sz="quarter" idx="11"/>
          </p:nvPr>
        </p:nvSpPr>
        <p:spPr/>
        <p:txBody>
          <a:bodyPr/>
          <a:lstStyle>
            <a:extLst/>
          </a:lstStyle>
          <a:p>
            <a:endParaRPr lang="en-US" dirty="0"/>
          </a:p>
        </p:txBody>
      </p:sp>
      <p:sp>
        <p:nvSpPr>
          <p:cNvPr id="9" name="Slide Number Placeholder 8"/>
          <p:cNvSpPr>
            <a:spLocks noGrp="1"/>
          </p:cNvSpPr>
          <p:nvPr>
            <p:ph type="sldNum" sz="quarter" idx="12"/>
          </p:nvPr>
        </p:nvSpPr>
        <p:spPr/>
        <p:txBody>
          <a:bodyPr/>
          <a:lstStyle>
            <a:extLst/>
          </a:lstStyle>
          <a:p>
            <a:fld id="{D57F1E4F-1CFF-5643-939E-217C01CDF565}"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52ADAD0D-47EE-439A-9753-D93887DC5DB3}" type="datetime1">
              <a:rPr lang="en-US" smtClean="0"/>
              <a:t>4/19/2020</a:t>
            </a:fld>
            <a:endParaRPr lang="en-US" dirty="0"/>
          </a:p>
        </p:txBody>
      </p:sp>
      <p:sp>
        <p:nvSpPr>
          <p:cNvPr id="4" name="Footer Placeholder 3"/>
          <p:cNvSpPr>
            <a:spLocks noGrp="1"/>
          </p:cNvSpPr>
          <p:nvPr>
            <p:ph type="ftr" sz="quarter" idx="11"/>
          </p:nvPr>
        </p:nvSpPr>
        <p:spPr/>
        <p:txBody>
          <a:bodyPr/>
          <a:lstStyle>
            <a:extLst/>
          </a:lstStyle>
          <a:p>
            <a:endParaRPr lang="en-US" dirty="0"/>
          </a:p>
        </p:txBody>
      </p:sp>
      <p:sp>
        <p:nvSpPr>
          <p:cNvPr id="5" name="Slide Number Placeholder 4"/>
          <p:cNvSpPr>
            <a:spLocks noGrp="1"/>
          </p:cNvSpPr>
          <p:nvPr>
            <p:ph type="sldNum" sz="quarter" idx="12"/>
          </p:nvPr>
        </p:nvSpPr>
        <p:spPr/>
        <p:txBody>
          <a:bodyPr/>
          <a:lstStyle>
            <a:extLst/>
          </a:lstStyle>
          <a:p>
            <a:fld id="{D57F1E4F-1CFF-5643-939E-217C01CDF56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353312" y="0"/>
            <a:ext cx="10838688"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2188E0D2-767D-4051-875D-F9F0470DA713}" type="datetime1">
              <a:rPr lang="en-US" smtClean="0"/>
              <a:t>4/19/2020</a:t>
            </a:fld>
            <a:endParaRPr lang="en-US" dirty="0"/>
          </a:p>
        </p:txBody>
      </p:sp>
      <p:sp>
        <p:nvSpPr>
          <p:cNvPr id="3" name="Footer Placeholder 2"/>
          <p:cNvSpPr>
            <a:spLocks noGrp="1"/>
          </p:cNvSpPr>
          <p:nvPr>
            <p:ph type="ftr" sz="quarter" idx="11"/>
          </p:nvPr>
        </p:nvSpPr>
        <p:spPr/>
        <p:txBody>
          <a:bodyPr/>
          <a:lstStyle>
            <a:extLst/>
          </a:lstStyle>
          <a:p>
            <a:endParaRPr lang="en-US" dirty="0"/>
          </a:p>
        </p:txBody>
      </p:sp>
      <p:sp>
        <p:nvSpPr>
          <p:cNvPr id="4" name="Slide Number Placeholder 3"/>
          <p:cNvSpPr>
            <a:spLocks noGrp="1"/>
          </p:cNvSpPr>
          <p:nvPr>
            <p:ph type="sldNum" sz="quarter" idx="12"/>
          </p:nvPr>
        </p:nvSpPr>
        <p:spPr/>
        <p:txBody>
          <a:bodyPr/>
          <a:lstStyle>
            <a:extLst/>
          </a:lstStyle>
          <a:p>
            <a:fld id="{D57F1E4F-1CFF-5643-939E-217C01CDF565}" type="slidenum">
              <a:rPr lang="en-US" smtClean="0"/>
              <a:pPr/>
              <a:t>‹#›</a:t>
            </a:fld>
            <a:endParaRPr lang="en-US" dirty="0"/>
          </a:p>
        </p:txBody>
      </p:sp>
      <p:sp>
        <p:nvSpPr>
          <p:cNvPr id="6" name="Rectangle 5"/>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16778"/>
            <a:ext cx="508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09600" y="1406964"/>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609600" y="2133601"/>
            <a:ext cx="108712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45D41063-8F9C-4651-B533-F617F340D7E8}" type="datetime1">
              <a:rPr lang="en-US" smtClean="0"/>
              <a:t>4/19/2020</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519954A3-9DFD-4C44-94BA-B95130A3BA1C}"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49195" y="1066800"/>
            <a:ext cx="36576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36ED13BE-28D5-4C3A-A109-0CA477CB06D5}" type="datetime1">
              <a:rPr lang="en-US" smtClean="0"/>
              <a:t>4/19/2020</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D57F1E4F-1CFF-5643-939E-217C01CDF565}" type="slidenum">
              <a:rPr lang="en-US" smtClean="0"/>
              <a:pPr/>
              <a:t>‹#›</a:t>
            </a:fld>
            <a:endParaRPr lang="en-US" dirty="0"/>
          </a:p>
        </p:txBody>
      </p:sp>
      <p:sp>
        <p:nvSpPr>
          <p:cNvPr id="8" name="Rectangle 7"/>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1117600" y="1143004"/>
            <a:ext cx="58928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528967" y="954341"/>
            <a:ext cx="9144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Flowchart: Process 9"/>
          <p:cNvSpPr/>
          <p:nvPr/>
        </p:nvSpPr>
        <p:spPr>
          <a:xfrm rot="2103354" flipH="1">
            <a:off x="6671556" y="936786"/>
            <a:ext cx="865632"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 Placeholder 3"/>
          <p:cNvSpPr>
            <a:spLocks noGrp="1"/>
          </p:cNvSpPr>
          <p:nvPr>
            <p:ph type="body" sz="half" idx="2"/>
          </p:nvPr>
        </p:nvSpPr>
        <p:spPr>
          <a:xfrm>
            <a:off x="1117600"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9000">
              <a:srgbClr val="000066"/>
            </a:gs>
            <a:gs pos="100000">
              <a:schemeClr val="bg2">
                <a:tint val="85000"/>
                <a:satMod val="320000"/>
              </a:schemeClr>
            </a:gs>
            <a:gs pos="100000">
              <a:schemeClr val="bg2">
                <a:lumMod val="50000"/>
              </a:schemeClr>
            </a:gs>
          </a:gsLst>
          <a:path path="circle">
            <a:fillToRect l="-24500" t="-20000" r="124500" b="120000"/>
          </a:path>
          <a:tileRect/>
        </a:gradFill>
        <a:effectLst/>
      </p:bgPr>
    </p:bg>
    <p:spTree>
      <p:nvGrpSpPr>
        <p:cNvPr id="1" name=""/>
        <p:cNvGrpSpPr/>
        <p:nvPr/>
      </p:nvGrpSpPr>
      <p:grpSpPr>
        <a:xfrm>
          <a:off x="0" y="0"/>
          <a:ext cx="0" cy="0"/>
          <a:chOff x="0" y="0"/>
          <a:chExt cx="0" cy="0"/>
        </a:xfrm>
      </p:grpSpPr>
      <p:sp>
        <p:nvSpPr>
          <p:cNvPr id="7" name="Pie 6"/>
          <p:cNvSpPr/>
          <p:nvPr/>
        </p:nvSpPr>
        <p:spPr>
          <a:xfrm>
            <a:off x="-1087902" y="-815922"/>
            <a:ext cx="2185183"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25089" y="21103"/>
            <a:ext cx="2269588"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Donut 10"/>
          <p:cNvSpPr/>
          <p:nvPr/>
        </p:nvSpPr>
        <p:spPr>
          <a:xfrm rot="2315675">
            <a:off x="243842" y="1055077"/>
            <a:ext cx="1500956"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350498" y="-54"/>
            <a:ext cx="10841503"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Placeholder 4"/>
          <p:cNvSpPr>
            <a:spLocks noGrp="1"/>
          </p:cNvSpPr>
          <p:nvPr>
            <p:ph type="title"/>
          </p:nvPr>
        </p:nvSpPr>
        <p:spPr>
          <a:xfrm>
            <a:off x="1914144" y="274638"/>
            <a:ext cx="999744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914144" y="1447800"/>
            <a:ext cx="999744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4775200" y="6305550"/>
            <a:ext cx="28448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A5AAF1E-262C-4047-9B40-7F8B3CE524D9}" type="datetime1">
              <a:rPr lang="en-US" smtClean="0"/>
              <a:t>4/19/2020</a:t>
            </a:fld>
            <a:endParaRPr lang="en-US" dirty="0"/>
          </a:p>
        </p:txBody>
      </p:sp>
      <p:sp>
        <p:nvSpPr>
          <p:cNvPr id="10" name="Footer Placeholder 9"/>
          <p:cNvSpPr>
            <a:spLocks noGrp="1"/>
          </p:cNvSpPr>
          <p:nvPr>
            <p:ph type="ftr" sz="quarter" idx="3"/>
          </p:nvPr>
        </p:nvSpPr>
        <p:spPr>
          <a:xfrm>
            <a:off x="7620000" y="6305550"/>
            <a:ext cx="38608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dirty="0"/>
          </a:p>
        </p:txBody>
      </p:sp>
      <p:sp>
        <p:nvSpPr>
          <p:cNvPr id="22" name="Slide Number Placeholder 21"/>
          <p:cNvSpPr>
            <a:spLocks noGrp="1"/>
          </p:cNvSpPr>
          <p:nvPr>
            <p:ph type="sldNum" sz="quarter" idx="4"/>
          </p:nvPr>
        </p:nvSpPr>
        <p:spPr>
          <a:xfrm>
            <a:off x="11484864" y="6305550"/>
            <a:ext cx="6096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D57F1E4F-1CFF-5643-939E-217C01CDF565}" type="slidenum">
              <a:rPr lang="en-US" smtClean="0"/>
              <a:pPr/>
              <a:t>‹#›</a:t>
            </a:fld>
            <a:endParaRPr lang="en-US" dirty="0"/>
          </a:p>
        </p:txBody>
      </p:sp>
      <p:sp>
        <p:nvSpPr>
          <p:cNvPr id="15" name="Rectangle 14"/>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Lst>
  <p:hf sldNum="0" hdr="0" ftr="0" dt="0"/>
  <p:txStyles>
    <p:titleStyle>
      <a:lvl1pPr algn="l" rtl="1"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r" rtl="1"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r" rtl="1"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r" rtl="1"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r" rtl="1"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r" rtl="1"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r" rtl="1"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r" rtl="1"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r" rtl="1"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r" rtl="1"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4.png"/><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8.png"/><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4.pn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wav"/><Relationship Id="rId1" Type="http://schemas.microsoft.com/office/2007/relationships/media" Target="../media/media2.wav"/><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7.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4.pn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4.pn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4.pn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a-IR"/>
          </a:p>
        </p:txBody>
      </p:sp>
      <p:sp>
        <p:nvSpPr>
          <p:cNvPr id="3" name="Subtitle 2"/>
          <p:cNvSpPr>
            <a:spLocks noGrp="1"/>
          </p:cNvSpPr>
          <p:nvPr>
            <p:ph type="subTitle" idx="1"/>
          </p:nvPr>
        </p:nvSpPr>
        <p:spPr/>
        <p:txBody>
          <a:bodyPr/>
          <a:lstStyle/>
          <a:p>
            <a:endParaRPr lang="fa-IR" dirty="0"/>
          </a:p>
        </p:txBody>
      </p:sp>
      <p:pic>
        <p:nvPicPr>
          <p:cNvPr id="4" name="VID-20200406-WA0006.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6878" y="1"/>
            <a:ext cx="12984065" cy="83602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62650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p:cNvSpPr>
            <a:spLocks noGrp="1"/>
          </p:cNvSpPr>
          <p:nvPr>
            <p:ph type="sldNum" sz="quarter" idx="12"/>
          </p:nvPr>
        </p:nvSpPr>
        <p:spPr>
          <a:xfrm>
            <a:off x="1" y="6492875"/>
            <a:ext cx="683339" cy="365125"/>
          </a:xfrm>
        </p:spPr>
        <p:txBody>
          <a:bodyPr/>
          <a:lstStyle/>
          <a:p>
            <a:pPr algn="ctr" rtl="1"/>
            <a:r>
              <a:rPr lang="fa-IR" sz="1800" b="1" dirty="0" smtClean="0">
                <a:solidFill>
                  <a:schemeClr val="bg1"/>
                </a:solidFill>
                <a:cs typeface="B Nazanin" panose="00000400000000000000" pitchFamily="2" charset="-78"/>
              </a:rPr>
              <a:t>9</a:t>
            </a:r>
            <a:endParaRPr lang="en-US" sz="1800" b="1" dirty="0">
              <a:solidFill>
                <a:schemeClr val="bg1"/>
              </a:solidFill>
              <a:cs typeface="B Nazanin" panose="00000400000000000000" pitchFamily="2" charset="-78"/>
            </a:endParaRPr>
          </a:p>
        </p:txBody>
      </p:sp>
      <p:pic>
        <p:nvPicPr>
          <p:cNvPr id="12" name="Picture 11" descr="C:\Users\solmaz\Desktop\1.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90662" y="124305"/>
            <a:ext cx="1066800" cy="980100"/>
          </a:xfrm>
          <a:prstGeom prst="rect">
            <a:avLst/>
          </a:prstGeom>
          <a:noFill/>
          <a:ln>
            <a:noFill/>
          </a:ln>
        </p:spPr>
      </p:pic>
      <p:sp>
        <p:nvSpPr>
          <p:cNvPr id="2" name="Rectangle 1"/>
          <p:cNvSpPr/>
          <p:nvPr/>
        </p:nvSpPr>
        <p:spPr>
          <a:xfrm>
            <a:off x="2232561" y="1681210"/>
            <a:ext cx="8658101" cy="2631490"/>
          </a:xfrm>
          <a:prstGeom prst="rect">
            <a:avLst/>
          </a:prstGeom>
        </p:spPr>
        <p:txBody>
          <a:bodyPr wrap="square">
            <a:spAutoFit/>
          </a:bodyPr>
          <a:lstStyle/>
          <a:p>
            <a:pPr algn="just" rtl="1">
              <a:lnSpc>
                <a:spcPct val="150000"/>
              </a:lnSpc>
            </a:pPr>
            <a:r>
              <a:rPr lang="fa-IR" b="1" dirty="0">
                <a:cs typeface="B Nazanin" panose="00000400000000000000" pitchFamily="2" charset="-78"/>
              </a:rPr>
              <a:t> </a:t>
            </a:r>
            <a:r>
              <a:rPr lang="fa-IR" sz="2000" b="1" dirty="0" smtClean="0">
                <a:solidFill>
                  <a:srgbClr val="0000CC"/>
                </a:solidFill>
                <a:effectLst>
                  <a:outerShdw blurRad="38100" dist="38100" dir="2700000" algn="tl">
                    <a:srgbClr val="000000">
                      <a:alpha val="43137"/>
                    </a:srgbClr>
                  </a:outerShdw>
                </a:effectLst>
                <a:cs typeface="B Nazanin" panose="00000400000000000000" pitchFamily="2" charset="-78"/>
              </a:rPr>
              <a:t>تعاریف عملیاتی: </a:t>
            </a:r>
            <a:r>
              <a:rPr lang="fa-IR" b="1" dirty="0">
                <a:cs typeface="B Nazanin" panose="00000400000000000000" pitchFamily="2" charset="-78"/>
              </a:rPr>
              <a:t>که به طور مشخص بر عهده محقق قرار دارد محقق آنچه را که از این عنصر در این تحقیق خاص مد نظر دارد بیان </a:t>
            </a:r>
            <a:r>
              <a:rPr lang="fa-IR" b="1" dirty="0" smtClean="0">
                <a:cs typeface="B Nazanin" panose="00000400000000000000" pitchFamily="2" charset="-78"/>
              </a:rPr>
              <a:t>می‌کند</a:t>
            </a:r>
            <a:r>
              <a:rPr lang="fa-IR" b="1" dirty="0">
                <a:cs typeface="B Nazanin" panose="00000400000000000000" pitchFamily="2" charset="-78"/>
              </a:rPr>
              <a:t>. به بیان دیگر </a:t>
            </a:r>
            <a:r>
              <a:rPr lang="fa-IR" b="1" dirty="0">
                <a:solidFill>
                  <a:srgbClr val="00CC00"/>
                </a:solidFill>
                <a:cs typeface="B Nazanin" panose="00000400000000000000" pitchFamily="2" charset="-78"/>
              </a:rPr>
              <a:t>محقق به مشخص ساختن و تعریف نمودن آن متغیر و </a:t>
            </a:r>
            <a:r>
              <a:rPr lang="fa-IR" b="1" dirty="0" smtClean="0">
                <a:solidFill>
                  <a:srgbClr val="00CC00"/>
                </a:solidFill>
                <a:cs typeface="B Nazanin" panose="00000400000000000000" pitchFamily="2" charset="-78"/>
              </a:rPr>
              <a:t>تعیین عملیات </a:t>
            </a:r>
            <a:r>
              <a:rPr lang="fa-IR" b="1" dirty="0">
                <a:solidFill>
                  <a:srgbClr val="00CC00"/>
                </a:solidFill>
                <a:cs typeface="B Nazanin" panose="00000400000000000000" pitchFamily="2" charset="-78"/>
              </a:rPr>
              <a:t>و معیارهای تجربی که برای </a:t>
            </a:r>
            <a:r>
              <a:rPr lang="fa-IR" b="1" dirty="0" smtClean="0">
                <a:solidFill>
                  <a:srgbClr val="00CC00"/>
                </a:solidFill>
                <a:cs typeface="B Nazanin" panose="00000400000000000000" pitchFamily="2" charset="-78"/>
              </a:rPr>
              <a:t>اندازه‌گیری </a:t>
            </a:r>
            <a:r>
              <a:rPr lang="fa-IR" b="1" dirty="0">
                <a:solidFill>
                  <a:srgbClr val="00CC00"/>
                </a:solidFill>
                <a:cs typeface="B Nazanin" panose="00000400000000000000" pitchFamily="2" charset="-78"/>
              </a:rPr>
              <a:t>و سنجش آن لازم </a:t>
            </a:r>
            <a:r>
              <a:rPr lang="fa-IR" b="1" dirty="0" smtClean="0">
                <a:solidFill>
                  <a:srgbClr val="00CC00"/>
                </a:solidFill>
                <a:cs typeface="B Nazanin" panose="00000400000000000000" pitchFamily="2" charset="-78"/>
              </a:rPr>
              <a:t>است، می‌پردازد.</a:t>
            </a:r>
            <a:r>
              <a:rPr lang="fa-IR" dirty="0">
                <a:solidFill>
                  <a:srgbClr val="00CC00"/>
                </a:solidFill>
              </a:rPr>
              <a:t>  </a:t>
            </a:r>
            <a:r>
              <a:rPr lang="fa-IR" b="1" dirty="0">
                <a:solidFill>
                  <a:srgbClr val="00CC00"/>
                </a:solidFill>
                <a:cs typeface="B Nazanin" panose="00000400000000000000" pitchFamily="2" charset="-78"/>
              </a:rPr>
              <a:t>به عبارت </a:t>
            </a:r>
            <a:r>
              <a:rPr lang="fa-IR" b="1" dirty="0" smtClean="0">
                <a:solidFill>
                  <a:srgbClr val="00CC00"/>
                </a:solidFill>
                <a:cs typeface="B Nazanin" panose="00000400000000000000" pitchFamily="2" charset="-78"/>
              </a:rPr>
              <a:t>دیگر، </a:t>
            </a:r>
            <a:r>
              <a:rPr lang="fa-IR" b="1" dirty="0">
                <a:solidFill>
                  <a:srgbClr val="00CC00"/>
                </a:solidFill>
                <a:cs typeface="B Nazanin" panose="00000400000000000000" pitchFamily="2" charset="-78"/>
              </a:rPr>
              <a:t>معنی هر مفهوم عملی  باید با مشخص کردن چگونگی آزمون </a:t>
            </a:r>
            <a:r>
              <a:rPr lang="fa-IR" b="1" dirty="0" smtClean="0">
                <a:solidFill>
                  <a:srgbClr val="00CC00"/>
                </a:solidFill>
                <a:cs typeface="B Nazanin" panose="00000400000000000000" pitchFamily="2" charset="-78"/>
              </a:rPr>
              <a:t>با ارائه </a:t>
            </a:r>
            <a:r>
              <a:rPr lang="fa-IR" b="1" dirty="0">
                <a:solidFill>
                  <a:srgbClr val="00CC00"/>
                </a:solidFill>
                <a:cs typeface="B Nazanin" panose="00000400000000000000" pitchFamily="2" charset="-78"/>
              </a:rPr>
              <a:t>وسیله یا معیاری همراه باشد. </a:t>
            </a:r>
            <a:r>
              <a:rPr lang="fa-IR" b="1" dirty="0">
                <a:cs typeface="B Nazanin" panose="00000400000000000000" pitchFamily="2" charset="-78"/>
              </a:rPr>
              <a:t>هرچه تعریف عملی دقیق تر </a:t>
            </a:r>
            <a:r>
              <a:rPr lang="fa-IR" b="1" dirty="0" smtClean="0">
                <a:cs typeface="B Nazanin" panose="00000400000000000000" pitchFamily="2" charset="-78"/>
              </a:rPr>
              <a:t>باشد، </a:t>
            </a:r>
            <a:r>
              <a:rPr lang="fa-IR" b="1" dirty="0">
                <a:cs typeface="B Nazanin" panose="00000400000000000000" pitchFamily="2" charset="-78"/>
              </a:rPr>
              <a:t>نتایج قابل اعتمادتر خواهد بود. تعریف عملی  پلی بین سطح نظری  یا مفهومی  و سطح تجربی و عملی </a:t>
            </a:r>
            <a:r>
              <a:rPr lang="fa-IR" b="1" dirty="0" smtClean="0">
                <a:cs typeface="B Nazanin" panose="00000400000000000000" pitchFamily="2" charset="-78"/>
              </a:rPr>
              <a:t>است(طالقانی،1381، صص۳۵و۳۶</a:t>
            </a:r>
            <a:r>
              <a:rPr lang="fa-IR" b="1" dirty="0">
                <a:cs typeface="B Nazanin" panose="00000400000000000000" pitchFamily="2" charset="-78"/>
              </a:rPr>
              <a:t>).</a:t>
            </a:r>
          </a:p>
        </p:txBody>
      </p:sp>
      <p:sp>
        <p:nvSpPr>
          <p:cNvPr id="3" name="Rectangle 2"/>
          <p:cNvSpPr/>
          <p:nvPr/>
        </p:nvSpPr>
        <p:spPr>
          <a:xfrm>
            <a:off x="8025502" y="850489"/>
            <a:ext cx="3052439" cy="515526"/>
          </a:xfrm>
          <a:prstGeom prst="rect">
            <a:avLst/>
          </a:prstGeom>
        </p:spPr>
        <p:txBody>
          <a:bodyPr wrap="none">
            <a:spAutoFit/>
          </a:bodyPr>
          <a:lstStyle/>
          <a:p>
            <a:pPr algn="just" rtl="1">
              <a:lnSpc>
                <a:spcPct val="150000"/>
              </a:lnSpc>
            </a:pPr>
            <a:r>
              <a:rPr lang="fa-IR" sz="2000" b="1" dirty="0" smtClean="0">
                <a:solidFill>
                  <a:srgbClr val="C00000"/>
                </a:solidFill>
                <a:cs typeface="B Titr" panose="00000700000000000000" pitchFamily="2" charset="-78"/>
              </a:rPr>
              <a:t>ادامه انواع </a:t>
            </a:r>
            <a:r>
              <a:rPr lang="fa-IR" sz="2000" b="1" dirty="0">
                <a:solidFill>
                  <a:srgbClr val="C00000"/>
                </a:solidFill>
                <a:cs typeface="B Titr" panose="00000700000000000000" pitchFamily="2" charset="-78"/>
              </a:rPr>
              <a:t>تعاریف برای متغیرها</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03997543"/>
      </p:ext>
    </p:extLst>
  </p:cSld>
  <p:clrMapOvr>
    <a:masterClrMapping/>
  </p:clrMapOvr>
  <mc:AlternateContent xmlns:mc="http://schemas.openxmlformats.org/markup-compatibility/2006" xmlns:p14="http://schemas.microsoft.com/office/powerpoint/2010/main">
    <mc:Choice Requires="p14">
      <p:transition spd="slow" p14:dur="2000" advTm="80160"/>
    </mc:Choice>
    <mc:Fallback xmlns="">
      <p:transition spd="slow" advTm="80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p:cNvSpPr>
            <a:spLocks noGrp="1"/>
          </p:cNvSpPr>
          <p:nvPr>
            <p:ph type="sldNum" sz="quarter" idx="12"/>
          </p:nvPr>
        </p:nvSpPr>
        <p:spPr>
          <a:xfrm>
            <a:off x="1" y="6492879"/>
            <a:ext cx="683339" cy="365125"/>
          </a:xfrm>
        </p:spPr>
        <p:txBody>
          <a:bodyPr/>
          <a:lstStyle/>
          <a:p>
            <a:pPr algn="ctr"/>
            <a:r>
              <a:rPr lang="fa-IR" sz="1800" b="1" dirty="0" smtClean="0">
                <a:solidFill>
                  <a:schemeClr val="bg1"/>
                </a:solidFill>
                <a:cs typeface="B Nazanin" panose="00000400000000000000" pitchFamily="2" charset="-78"/>
              </a:rPr>
              <a:t>10</a:t>
            </a:r>
            <a:endParaRPr lang="en-US" sz="1800" b="1" dirty="0">
              <a:solidFill>
                <a:schemeClr val="bg1"/>
              </a:solidFill>
              <a:cs typeface="B Nazanin" panose="00000400000000000000" pitchFamily="2" charset="-78"/>
            </a:endParaRPr>
          </a:p>
        </p:txBody>
      </p:sp>
      <p:pic>
        <p:nvPicPr>
          <p:cNvPr id="4" name="Picture 3" descr="C:\Users\solmaz\Desktop\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14413" y="91192"/>
            <a:ext cx="1066800" cy="1000125"/>
          </a:xfrm>
          <a:prstGeom prst="rect">
            <a:avLst/>
          </a:prstGeom>
          <a:noFill/>
          <a:ln>
            <a:noFill/>
          </a:ln>
        </p:spPr>
      </p:pic>
      <p:sp>
        <p:nvSpPr>
          <p:cNvPr id="2" name="Rectangle 1"/>
          <p:cNvSpPr/>
          <p:nvPr/>
        </p:nvSpPr>
        <p:spPr>
          <a:xfrm>
            <a:off x="2410692" y="1661463"/>
            <a:ext cx="8110846" cy="4212692"/>
          </a:xfrm>
          <a:prstGeom prst="rect">
            <a:avLst/>
          </a:prstGeom>
        </p:spPr>
        <p:txBody>
          <a:bodyPr wrap="square">
            <a:spAutoFit/>
          </a:bodyPr>
          <a:lstStyle/>
          <a:p>
            <a:pPr algn="just" rtl="1">
              <a:lnSpc>
                <a:spcPct val="150000"/>
              </a:lnSpc>
            </a:pPr>
            <a:r>
              <a:rPr lang="fa-IR" b="1" dirty="0" smtClean="0">
                <a:solidFill>
                  <a:srgbClr val="FF0000"/>
                </a:solidFill>
                <a:cs typeface="B Nazanin" panose="00000400000000000000" pitchFamily="2" charset="-78"/>
              </a:rPr>
              <a:t>تعریف </a:t>
            </a:r>
            <a:r>
              <a:rPr lang="fa-IR" b="1" dirty="0">
                <a:solidFill>
                  <a:srgbClr val="FF0000"/>
                </a:solidFill>
                <a:cs typeface="B Nazanin" panose="00000400000000000000" pitchFamily="2" charset="-78"/>
              </a:rPr>
              <a:t>مفهومی متغیر: </a:t>
            </a:r>
            <a:r>
              <a:rPr lang="fa-IR" b="1" dirty="0">
                <a:cs typeface="B Nazanin" panose="00000400000000000000" pitchFamily="2" charset="-78"/>
              </a:rPr>
              <a:t>در این تعریف متغیر را معرفی می‌کنیم که </a:t>
            </a:r>
            <a:r>
              <a:rPr lang="fa-IR" b="1" dirty="0">
                <a:solidFill>
                  <a:srgbClr val="00CC00"/>
                </a:solidFill>
                <a:cs typeface="B Nazanin" panose="00000400000000000000" pitchFamily="2" charset="-78"/>
              </a:rPr>
              <a:t>بر اساس مبانی نظری پژوهش </a:t>
            </a:r>
            <a:r>
              <a:rPr lang="fa-IR" b="1" dirty="0">
                <a:cs typeface="B Nazanin" panose="00000400000000000000" pitchFamily="2" charset="-78"/>
              </a:rPr>
              <a:t>تعریف می شود و با </a:t>
            </a:r>
            <a:r>
              <a:rPr lang="fa-IR" b="1" dirty="0">
                <a:solidFill>
                  <a:srgbClr val="00CC00"/>
                </a:solidFill>
                <a:cs typeface="B Nazanin" panose="00000400000000000000" pitchFamily="2" charset="-78"/>
              </a:rPr>
              <a:t>ذکر منبع</a:t>
            </a:r>
            <a:r>
              <a:rPr lang="fa-IR" b="1" dirty="0">
                <a:cs typeface="B Nazanin" panose="00000400000000000000" pitchFamily="2" charset="-78"/>
              </a:rPr>
              <a:t>. </a:t>
            </a:r>
            <a:endParaRPr lang="en-US" b="1" dirty="0">
              <a:cs typeface="B Nazanin" panose="00000400000000000000" pitchFamily="2" charset="-78"/>
            </a:endParaRPr>
          </a:p>
          <a:p>
            <a:pPr algn="just" rtl="1">
              <a:lnSpc>
                <a:spcPct val="150000"/>
              </a:lnSpc>
            </a:pPr>
            <a:r>
              <a:rPr lang="fa-IR" b="1" dirty="0" smtClean="0">
                <a:cs typeface="B Nazanin" panose="00000400000000000000" pitchFamily="2" charset="-78"/>
              </a:rPr>
              <a:t>مثال</a:t>
            </a:r>
            <a:r>
              <a:rPr lang="fa-IR" b="1" dirty="0">
                <a:cs typeface="B Nazanin" panose="00000400000000000000" pitchFamily="2" charset="-78"/>
              </a:rPr>
              <a:t>: </a:t>
            </a:r>
            <a:r>
              <a:rPr lang="ar-SA" b="1" dirty="0">
                <a:cs typeface="B Nazanin" panose="00000400000000000000" pitchFamily="2" charset="-78"/>
              </a:rPr>
              <a:t>پرخاشگری رفتاری است که به قصد آسیب رساندن(جسمانی یا زبانی) به فردی دیگر یا نابودکردن دارایی دیگران</a:t>
            </a:r>
            <a:r>
              <a:rPr lang="fa-IR" b="1" dirty="0">
                <a:cs typeface="B Nazanin" panose="00000400000000000000" pitchFamily="2" charset="-78"/>
              </a:rPr>
              <a:t> باشد(ماسن و همکاران،2005،ص87</a:t>
            </a:r>
            <a:r>
              <a:rPr lang="fa-IR" b="1" dirty="0" smtClean="0">
                <a:cs typeface="B Nazanin" panose="00000400000000000000" pitchFamily="2" charset="-78"/>
              </a:rPr>
              <a:t>).</a:t>
            </a:r>
          </a:p>
          <a:p>
            <a:pPr algn="just" rtl="1">
              <a:lnSpc>
                <a:spcPct val="150000"/>
              </a:lnSpc>
            </a:pPr>
            <a:endParaRPr lang="en-US" b="1" dirty="0">
              <a:cs typeface="B Nazanin" panose="00000400000000000000" pitchFamily="2" charset="-78"/>
            </a:endParaRPr>
          </a:p>
          <a:p>
            <a:pPr algn="just" rtl="1">
              <a:lnSpc>
                <a:spcPct val="150000"/>
              </a:lnSpc>
            </a:pPr>
            <a:r>
              <a:rPr lang="fa-IR" b="1" dirty="0">
                <a:solidFill>
                  <a:srgbClr val="FF0000"/>
                </a:solidFill>
                <a:cs typeface="B Nazanin" panose="00000400000000000000" pitchFamily="2" charset="-78"/>
              </a:rPr>
              <a:t>تعریف عملیاتی متغیر: </a:t>
            </a:r>
            <a:r>
              <a:rPr lang="fa-IR" b="1" dirty="0">
                <a:cs typeface="B Nazanin" panose="00000400000000000000" pitchFamily="2" charset="-78"/>
              </a:rPr>
              <a:t>در این تعریف ما بیان می‌کنیم که در این پژوهش منظور از این متغیر نمره‌ای است که از ابزاری که برای اندازه گیری متغیر استفاده شده، به دست آمده است. </a:t>
            </a:r>
            <a:endParaRPr lang="fa-IR" b="1" dirty="0" smtClean="0">
              <a:cs typeface="B Nazanin" panose="00000400000000000000" pitchFamily="2" charset="-78"/>
            </a:endParaRPr>
          </a:p>
          <a:p>
            <a:pPr algn="just" rtl="1">
              <a:lnSpc>
                <a:spcPct val="150000"/>
              </a:lnSpc>
            </a:pPr>
            <a:endParaRPr lang="fa-IR" b="1" dirty="0" smtClean="0">
              <a:cs typeface="B Nazanin" panose="00000400000000000000" pitchFamily="2" charset="-78"/>
            </a:endParaRPr>
          </a:p>
          <a:p>
            <a:pPr algn="just" rtl="1">
              <a:lnSpc>
                <a:spcPct val="150000"/>
              </a:lnSpc>
            </a:pPr>
            <a:r>
              <a:rPr lang="fa-IR" b="1" dirty="0" smtClean="0">
                <a:cs typeface="B Nazanin" panose="00000400000000000000" pitchFamily="2" charset="-78"/>
              </a:rPr>
              <a:t>مثال: </a:t>
            </a:r>
            <a:r>
              <a:rPr lang="fa-IR" b="1" dirty="0">
                <a:cs typeface="B Nazanin" panose="00000400000000000000" pitchFamily="2" charset="-78"/>
              </a:rPr>
              <a:t>در یک پژوهش منظور از پرخاشگری </a:t>
            </a:r>
            <a:r>
              <a:rPr lang="fa-IR" b="1" dirty="0" smtClean="0">
                <a:cs typeface="B Nazanin" panose="00000400000000000000" pitchFamily="2" charset="-78"/>
              </a:rPr>
              <a:t>نمره‌ای </a:t>
            </a:r>
            <a:r>
              <a:rPr lang="fa-IR" b="1" dirty="0">
                <a:cs typeface="B Nazanin" panose="00000400000000000000" pitchFamily="2" charset="-78"/>
              </a:rPr>
              <a:t>است که از پرسشنامه پرخاشگری کودکان 5 تا 7 ساله تهرانی به دست آمده </a:t>
            </a:r>
            <a:r>
              <a:rPr lang="fa-IR" b="1" dirty="0" smtClean="0">
                <a:cs typeface="B Nazanin" panose="00000400000000000000" pitchFamily="2" charset="-78"/>
              </a:rPr>
              <a:t>است.</a:t>
            </a:r>
            <a:endParaRPr lang="en-US" b="1" dirty="0">
              <a:cs typeface="B Nazanin" panose="00000400000000000000" pitchFamily="2" charset="-78"/>
            </a:endParaRPr>
          </a:p>
        </p:txBody>
      </p:sp>
      <p:sp>
        <p:nvSpPr>
          <p:cNvPr id="3" name="Rectangle 2"/>
          <p:cNvSpPr/>
          <p:nvPr/>
        </p:nvSpPr>
        <p:spPr>
          <a:xfrm>
            <a:off x="6230289" y="819779"/>
            <a:ext cx="4211409" cy="473206"/>
          </a:xfrm>
          <a:prstGeom prst="rect">
            <a:avLst/>
          </a:prstGeom>
        </p:spPr>
        <p:txBody>
          <a:bodyPr wrap="none">
            <a:spAutoFit/>
          </a:bodyPr>
          <a:lstStyle/>
          <a:p>
            <a:pPr algn="just" rtl="1">
              <a:lnSpc>
                <a:spcPct val="150000"/>
              </a:lnSpc>
            </a:pPr>
            <a:r>
              <a:rPr lang="fa-IR" dirty="0" smtClean="0">
                <a:effectLst>
                  <a:outerShdw blurRad="38100" dist="38100" dir="2700000" algn="tl">
                    <a:srgbClr val="000000">
                      <a:alpha val="43137"/>
                    </a:srgbClr>
                  </a:outerShdw>
                </a:effectLst>
                <a:cs typeface="B Homa" panose="00000400000000000000" pitchFamily="2" charset="-78"/>
              </a:rPr>
              <a:t>تعاریف مفهومی و عملیاتی برای سنجش پرخاشگری</a:t>
            </a:r>
            <a:endParaRPr lang="fa-IR" dirty="0">
              <a:effectLst>
                <a:outerShdw blurRad="38100" dist="38100" dir="2700000" algn="tl">
                  <a:srgbClr val="000000">
                    <a:alpha val="43137"/>
                  </a:srgbClr>
                </a:outerShdw>
              </a:effectLst>
              <a:cs typeface="B Homa" panose="00000400000000000000" pitchFamily="2" charset="-78"/>
            </a:endParaRP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05803783"/>
      </p:ext>
    </p:extLst>
  </p:cSld>
  <p:clrMapOvr>
    <a:masterClrMapping/>
  </p:clrMapOvr>
  <mc:AlternateContent xmlns:mc="http://schemas.openxmlformats.org/markup-compatibility/2006" xmlns:p14="http://schemas.microsoft.com/office/powerpoint/2010/main">
    <mc:Choice Requires="p14">
      <p:transition spd="slow" p14:dur="2000" advTm="185695"/>
    </mc:Choice>
    <mc:Fallback xmlns="">
      <p:transition spd="slow" advTm="185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p:cNvSpPr>
            <a:spLocks noGrp="1"/>
          </p:cNvSpPr>
          <p:nvPr>
            <p:ph type="sldNum" sz="quarter" idx="12"/>
          </p:nvPr>
        </p:nvSpPr>
        <p:spPr>
          <a:xfrm>
            <a:off x="1" y="6492879"/>
            <a:ext cx="683339" cy="365125"/>
          </a:xfrm>
        </p:spPr>
        <p:txBody>
          <a:bodyPr/>
          <a:lstStyle/>
          <a:p>
            <a:pPr algn="ctr"/>
            <a:r>
              <a:rPr lang="fa-IR" sz="1800" b="1" dirty="0" smtClean="0">
                <a:solidFill>
                  <a:schemeClr val="bg1"/>
                </a:solidFill>
                <a:cs typeface="B Nazanin" panose="00000400000000000000" pitchFamily="2" charset="-78"/>
              </a:rPr>
              <a:t>11</a:t>
            </a:r>
            <a:endParaRPr lang="en-US" sz="1800" b="1" dirty="0">
              <a:solidFill>
                <a:schemeClr val="bg1"/>
              </a:solidFill>
              <a:cs typeface="B Nazanin" panose="00000400000000000000" pitchFamily="2" charset="-78"/>
            </a:endParaRPr>
          </a:p>
        </p:txBody>
      </p:sp>
      <p:pic>
        <p:nvPicPr>
          <p:cNvPr id="4" name="Picture 3" descr="C:\Users\solmaz\Desktop\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14413" y="91192"/>
            <a:ext cx="1066800" cy="1000125"/>
          </a:xfrm>
          <a:prstGeom prst="rect">
            <a:avLst/>
          </a:prstGeom>
          <a:noFill/>
          <a:ln>
            <a:noFill/>
          </a:ln>
        </p:spPr>
      </p:pic>
      <p:sp>
        <p:nvSpPr>
          <p:cNvPr id="3" name="Rectangle 2"/>
          <p:cNvSpPr/>
          <p:nvPr/>
        </p:nvSpPr>
        <p:spPr>
          <a:xfrm>
            <a:off x="7609661" y="890722"/>
            <a:ext cx="3469218" cy="473206"/>
          </a:xfrm>
          <a:prstGeom prst="rect">
            <a:avLst/>
          </a:prstGeom>
        </p:spPr>
        <p:txBody>
          <a:bodyPr wrap="none">
            <a:spAutoFit/>
          </a:bodyPr>
          <a:lstStyle/>
          <a:p>
            <a:pPr algn="just" rtl="1">
              <a:lnSpc>
                <a:spcPct val="150000"/>
              </a:lnSpc>
            </a:pPr>
            <a:r>
              <a:rPr lang="fa-IR" b="1" dirty="0" smtClean="0">
                <a:cs typeface="B Titr" panose="00000700000000000000" pitchFamily="2" charset="-78"/>
              </a:rPr>
              <a:t>چند مثال برای تعاریف مفهومی و عملیاتی</a:t>
            </a:r>
            <a:endParaRPr lang="fa-IR" b="1" dirty="0">
              <a:cs typeface="B Titr" panose="00000700000000000000" pitchFamily="2" charset="-78"/>
            </a:endParaRPr>
          </a:p>
        </p:txBody>
      </p:sp>
      <p:sp>
        <p:nvSpPr>
          <p:cNvPr id="5" name="Rectangle 4"/>
          <p:cNvSpPr/>
          <p:nvPr/>
        </p:nvSpPr>
        <p:spPr>
          <a:xfrm>
            <a:off x="2123895" y="1740311"/>
            <a:ext cx="8954984" cy="1754326"/>
          </a:xfrm>
          <a:prstGeom prst="rect">
            <a:avLst/>
          </a:prstGeom>
        </p:spPr>
        <p:txBody>
          <a:bodyPr wrap="square">
            <a:spAutoFit/>
          </a:bodyPr>
          <a:lstStyle/>
          <a:p>
            <a:pPr algn="r" rtl="1">
              <a:lnSpc>
                <a:spcPct val="150000"/>
              </a:lnSpc>
            </a:pPr>
            <a:r>
              <a:rPr lang="fa-IR" b="1" dirty="0">
                <a:solidFill>
                  <a:srgbClr val="00CC00"/>
                </a:solidFill>
                <a:effectLst>
                  <a:outerShdw blurRad="38100" dist="38100" dir="2700000" algn="tl">
                    <a:srgbClr val="000000">
                      <a:alpha val="43137"/>
                    </a:srgbClr>
                  </a:outerShdw>
                </a:effectLst>
                <a:cs typeface="B Nazanin" panose="00000400000000000000" pitchFamily="2" charset="-78"/>
              </a:rPr>
              <a:t>متغیر 1:کیفیت</a:t>
            </a:r>
          </a:p>
          <a:p>
            <a:pPr algn="just" rtl="1">
              <a:lnSpc>
                <a:spcPct val="150000"/>
              </a:lnSpc>
            </a:pPr>
            <a:r>
              <a:rPr lang="fa-IR" b="1" dirty="0">
                <a:solidFill>
                  <a:srgbClr val="C00000"/>
                </a:solidFill>
                <a:effectLst>
                  <a:outerShdw blurRad="38100" dist="38100" dir="2700000" algn="tl">
                    <a:srgbClr val="000000">
                      <a:alpha val="43137"/>
                    </a:srgbClr>
                  </a:outerShdw>
                </a:effectLst>
                <a:cs typeface="B Nazanin" panose="00000400000000000000" pitchFamily="2" charset="-78"/>
              </a:rPr>
              <a:t>تعریف مفهومی</a:t>
            </a:r>
            <a:r>
              <a:rPr lang="fa-IR" b="1" dirty="0" smtClean="0">
                <a:solidFill>
                  <a:srgbClr val="C00000"/>
                </a:solidFill>
                <a:effectLst>
                  <a:outerShdw blurRad="38100" dist="38100" dir="2700000" algn="tl">
                    <a:srgbClr val="000000">
                      <a:alpha val="43137"/>
                    </a:srgbClr>
                  </a:outerShdw>
                </a:effectLst>
                <a:cs typeface="B Nazanin" panose="00000400000000000000" pitchFamily="2" charset="-78"/>
              </a:rPr>
              <a:t>: </a:t>
            </a:r>
            <a:r>
              <a:rPr lang="fa-IR" b="1" dirty="0" smtClean="0">
                <a:cs typeface="B Nazanin" panose="00000400000000000000" pitchFamily="2" charset="-78"/>
              </a:rPr>
              <a:t>این </a:t>
            </a:r>
            <a:r>
              <a:rPr lang="fa-IR" b="1" dirty="0">
                <a:cs typeface="B Nazanin" panose="00000400000000000000" pitchFamily="2" charset="-78"/>
              </a:rPr>
              <a:t>واژه «کیفی» و جمع آن «کیفیت‌ها» و گهگاه «کیفیات» است در فلسفه و در نظریه شناخت منظور از کیفیت، چگونگی یک چیز </a:t>
            </a:r>
            <a:r>
              <a:rPr lang="fa-IR" b="1" dirty="0" smtClean="0">
                <a:cs typeface="B Nazanin" panose="00000400000000000000" pitchFamily="2" charset="-78"/>
              </a:rPr>
              <a:t>است(احمدی منش،1392: 58).</a:t>
            </a:r>
            <a:endParaRPr lang="fa-IR" b="1" dirty="0">
              <a:cs typeface="B Nazanin" panose="00000400000000000000" pitchFamily="2" charset="-78"/>
            </a:endParaRPr>
          </a:p>
          <a:p>
            <a:pPr algn="just" rtl="1">
              <a:lnSpc>
                <a:spcPct val="150000"/>
              </a:lnSpc>
            </a:pPr>
            <a:r>
              <a:rPr lang="fa-IR" b="1" dirty="0">
                <a:solidFill>
                  <a:srgbClr val="C00000"/>
                </a:solidFill>
                <a:effectLst>
                  <a:outerShdw blurRad="38100" dist="38100" dir="2700000" algn="tl">
                    <a:srgbClr val="000000">
                      <a:alpha val="43137"/>
                    </a:srgbClr>
                  </a:outerShdw>
                </a:effectLst>
                <a:cs typeface="B Nazanin" panose="00000400000000000000" pitchFamily="2" charset="-78"/>
              </a:rPr>
              <a:t>تعریف عملیاتی</a:t>
            </a:r>
            <a:r>
              <a:rPr lang="fa-IR" b="1" dirty="0" smtClean="0">
                <a:solidFill>
                  <a:srgbClr val="C00000"/>
                </a:solidFill>
                <a:effectLst>
                  <a:outerShdw blurRad="38100" dist="38100" dir="2700000" algn="tl">
                    <a:srgbClr val="000000">
                      <a:alpha val="43137"/>
                    </a:srgbClr>
                  </a:outerShdw>
                </a:effectLst>
                <a:cs typeface="B Nazanin" panose="00000400000000000000" pitchFamily="2" charset="-78"/>
              </a:rPr>
              <a:t>: </a:t>
            </a:r>
            <a:r>
              <a:rPr lang="fa-IR" b="1" dirty="0" smtClean="0">
                <a:cs typeface="B Nazanin" panose="00000400000000000000" pitchFamily="2" charset="-78"/>
              </a:rPr>
              <a:t>یکی </a:t>
            </a:r>
            <a:r>
              <a:rPr lang="fa-IR" b="1" dirty="0">
                <a:cs typeface="B Nazanin" panose="00000400000000000000" pitchFamily="2" charset="-78"/>
              </a:rPr>
              <a:t>از فاکتورهای مهم در خرید محصولات و جلب نظر مشتریان می تواند کیفیت محصولات </a:t>
            </a:r>
            <a:r>
              <a:rPr lang="fa-IR" b="1" dirty="0" smtClean="0">
                <a:cs typeface="B Nazanin" panose="00000400000000000000" pitchFamily="2" charset="-78"/>
              </a:rPr>
              <a:t>باشد.</a:t>
            </a:r>
            <a:endParaRPr lang="fa-IR" b="1" dirty="0">
              <a:cs typeface="B Nazanin" panose="00000400000000000000" pitchFamily="2" charset="-78"/>
            </a:endParaRPr>
          </a:p>
        </p:txBody>
      </p:sp>
      <p:sp>
        <p:nvSpPr>
          <p:cNvPr id="6" name="Rectangle 5"/>
          <p:cNvSpPr/>
          <p:nvPr/>
        </p:nvSpPr>
        <p:spPr>
          <a:xfrm>
            <a:off x="1721922" y="3973010"/>
            <a:ext cx="9356957" cy="2585323"/>
          </a:xfrm>
          <a:prstGeom prst="rect">
            <a:avLst/>
          </a:prstGeom>
        </p:spPr>
        <p:txBody>
          <a:bodyPr wrap="square">
            <a:spAutoFit/>
          </a:bodyPr>
          <a:lstStyle/>
          <a:p>
            <a:pPr algn="r" rtl="1">
              <a:lnSpc>
                <a:spcPct val="150000"/>
              </a:lnSpc>
            </a:pPr>
            <a:r>
              <a:rPr lang="fa-IR" b="1" dirty="0">
                <a:solidFill>
                  <a:srgbClr val="00CC00"/>
                </a:solidFill>
                <a:effectLst>
                  <a:outerShdw blurRad="38100" dist="38100" dir="2700000" algn="tl">
                    <a:srgbClr val="000000">
                      <a:alpha val="43137"/>
                    </a:srgbClr>
                  </a:outerShdw>
                </a:effectLst>
                <a:cs typeface="B Nazanin" panose="00000400000000000000" pitchFamily="2" charset="-78"/>
              </a:rPr>
              <a:t>متغیر 2</a:t>
            </a:r>
            <a:r>
              <a:rPr lang="fa-IR" b="1" dirty="0" smtClean="0">
                <a:solidFill>
                  <a:srgbClr val="00CC00"/>
                </a:solidFill>
                <a:effectLst>
                  <a:outerShdw blurRad="38100" dist="38100" dir="2700000" algn="tl">
                    <a:srgbClr val="000000">
                      <a:alpha val="43137"/>
                    </a:srgbClr>
                  </a:outerShdw>
                </a:effectLst>
                <a:cs typeface="B Nazanin" panose="00000400000000000000" pitchFamily="2" charset="-78"/>
              </a:rPr>
              <a:t>: بیکار</a:t>
            </a:r>
          </a:p>
          <a:p>
            <a:pPr algn="r" rtl="1">
              <a:lnSpc>
                <a:spcPct val="150000"/>
              </a:lnSpc>
            </a:pPr>
            <a:r>
              <a:rPr lang="fa-IR" b="1" dirty="0" smtClean="0">
                <a:solidFill>
                  <a:srgbClr val="C00000"/>
                </a:solidFill>
                <a:effectLst>
                  <a:outerShdw blurRad="38100" dist="38100" dir="2700000" algn="tl">
                    <a:srgbClr val="000000">
                      <a:alpha val="43137"/>
                    </a:srgbClr>
                  </a:outerShdw>
                </a:effectLst>
                <a:cs typeface="B Nazanin" panose="00000400000000000000" pitchFamily="2" charset="-78"/>
              </a:rPr>
              <a:t>تعریف مفهومی: </a:t>
            </a:r>
            <a:r>
              <a:rPr lang="fa-IR" b="1" dirty="0" smtClean="0">
                <a:cs typeface="B Nazanin" panose="00000400000000000000" pitchFamily="2" charset="-78"/>
              </a:rPr>
              <a:t>به ا </a:t>
            </a:r>
            <a:r>
              <a:rPr lang="fa-IR" b="1" dirty="0">
                <a:cs typeface="B Nazanin" panose="00000400000000000000" pitchFamily="2" charset="-78"/>
              </a:rPr>
              <a:t>فراد بین (15 تا 65 سال</a:t>
            </a:r>
            <a:r>
              <a:rPr lang="fa-IR" b="1" dirty="0" smtClean="0">
                <a:cs typeface="B Nazanin" panose="00000400000000000000" pitchFamily="2" charset="-78"/>
              </a:rPr>
              <a:t>) و جویای </a:t>
            </a:r>
            <a:r>
              <a:rPr lang="fa-IR" b="1" dirty="0">
                <a:cs typeface="B Nazanin" panose="00000400000000000000" pitchFamily="2" charset="-78"/>
              </a:rPr>
              <a:t>کار باشند اما شغل یا منبع </a:t>
            </a:r>
            <a:r>
              <a:rPr lang="fa-IR" b="1" dirty="0" smtClean="0">
                <a:cs typeface="B Nazanin" panose="00000400000000000000" pitchFamily="2" charset="-78"/>
              </a:rPr>
              <a:t>درامدی </a:t>
            </a:r>
            <a:r>
              <a:rPr lang="fa-IR" b="1" dirty="0">
                <a:cs typeface="B Nazanin" panose="00000400000000000000" pitchFamily="2" charset="-78"/>
              </a:rPr>
              <a:t>پیدا </a:t>
            </a:r>
            <a:r>
              <a:rPr lang="fa-IR" b="1" dirty="0" smtClean="0">
                <a:cs typeface="B Nazanin" panose="00000400000000000000" pitchFamily="2" charset="-78"/>
              </a:rPr>
              <a:t>نکنند(کاکاوند و دلیری،1390: 124).</a:t>
            </a:r>
            <a:endParaRPr lang="fa-IR" b="1" dirty="0">
              <a:cs typeface="B Nazanin" panose="00000400000000000000" pitchFamily="2" charset="-78"/>
            </a:endParaRPr>
          </a:p>
          <a:p>
            <a:pPr algn="just" rtl="1">
              <a:lnSpc>
                <a:spcPct val="150000"/>
              </a:lnSpc>
            </a:pPr>
            <a:r>
              <a:rPr lang="fa-IR" b="1" dirty="0">
                <a:solidFill>
                  <a:srgbClr val="C00000"/>
                </a:solidFill>
                <a:effectLst>
                  <a:outerShdw blurRad="38100" dist="38100" dir="2700000" algn="tl">
                    <a:srgbClr val="000000">
                      <a:alpha val="43137"/>
                    </a:srgbClr>
                  </a:outerShdw>
                </a:effectLst>
                <a:cs typeface="B Nazanin" panose="00000400000000000000" pitchFamily="2" charset="-78"/>
              </a:rPr>
              <a:t>تعریف </a:t>
            </a:r>
            <a:r>
              <a:rPr lang="fa-IR" b="1" dirty="0" smtClean="0">
                <a:solidFill>
                  <a:srgbClr val="C00000"/>
                </a:solidFill>
                <a:effectLst>
                  <a:outerShdw blurRad="38100" dist="38100" dir="2700000" algn="tl">
                    <a:srgbClr val="000000">
                      <a:alpha val="43137"/>
                    </a:srgbClr>
                  </a:outerShdw>
                </a:effectLst>
                <a:cs typeface="B Nazanin" panose="00000400000000000000" pitchFamily="2" charset="-78"/>
              </a:rPr>
              <a:t>عملیاتی: </a:t>
            </a:r>
            <a:r>
              <a:rPr lang="fa-IR" b="1" dirty="0" smtClean="0">
                <a:cs typeface="B Nazanin" panose="00000400000000000000" pitchFamily="2" charset="-78"/>
              </a:rPr>
              <a:t>وضعيتي است كه در آن گروهي به كار اشتغال نداشته باشند يا در جريان انتقال به‌كار جدیدی  باشند یا نتوانند در سطح دستمزدهای واقعی موجود کاری بیابند و به تعبير ديگر بيكار كسي است كه در جستجوي كار است و در فنّ و حرفه عادي خود كاري را نمي‌يابد كه مزد عادي را به دست آورد.</a:t>
            </a:r>
            <a:endParaRPr lang="fa-IR" b="1" dirty="0">
              <a:cs typeface="B Nazanin" panose="00000400000000000000" pitchFamily="2" charset="-78"/>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95722780"/>
      </p:ext>
    </p:extLst>
  </p:cSld>
  <p:clrMapOvr>
    <a:masterClrMapping/>
  </p:clrMapOvr>
  <mc:AlternateContent xmlns:mc="http://schemas.openxmlformats.org/markup-compatibility/2006" xmlns:p14="http://schemas.microsoft.com/office/powerpoint/2010/main">
    <mc:Choice Requires="p14">
      <p:transition spd="slow" p14:dur="2000" advTm="142147"/>
    </mc:Choice>
    <mc:Fallback xmlns="">
      <p:transition spd="slow" advTm="142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p:cNvSpPr>
            <a:spLocks noGrp="1"/>
          </p:cNvSpPr>
          <p:nvPr>
            <p:ph type="sldNum" sz="quarter" idx="12"/>
          </p:nvPr>
        </p:nvSpPr>
        <p:spPr>
          <a:xfrm>
            <a:off x="1" y="6492879"/>
            <a:ext cx="683339" cy="365125"/>
          </a:xfrm>
        </p:spPr>
        <p:txBody>
          <a:bodyPr/>
          <a:lstStyle/>
          <a:p>
            <a:pPr algn="ctr"/>
            <a:r>
              <a:rPr lang="fa-IR" sz="1800" b="1" smtClean="0">
                <a:solidFill>
                  <a:schemeClr val="bg1"/>
                </a:solidFill>
                <a:cs typeface="B Nazanin" panose="00000400000000000000" pitchFamily="2" charset="-78"/>
              </a:rPr>
              <a:t>12</a:t>
            </a:r>
            <a:endParaRPr lang="en-US" sz="1800" b="1" dirty="0">
              <a:solidFill>
                <a:schemeClr val="bg1"/>
              </a:solidFill>
              <a:cs typeface="B Nazanin" panose="00000400000000000000" pitchFamily="2" charset="-78"/>
            </a:endParaRPr>
          </a:p>
        </p:txBody>
      </p:sp>
      <p:pic>
        <p:nvPicPr>
          <p:cNvPr id="4" name="Picture 3" descr="C:\Users\solmaz\Desktop\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14413" y="91192"/>
            <a:ext cx="1066800" cy="1000125"/>
          </a:xfrm>
          <a:prstGeom prst="rect">
            <a:avLst/>
          </a:prstGeom>
          <a:noFill/>
          <a:ln>
            <a:noFill/>
          </a:ln>
        </p:spPr>
      </p:pic>
      <p:sp>
        <p:nvSpPr>
          <p:cNvPr id="3" name="Rectangle 2"/>
          <p:cNvSpPr/>
          <p:nvPr/>
        </p:nvSpPr>
        <p:spPr>
          <a:xfrm>
            <a:off x="7566381" y="890722"/>
            <a:ext cx="3555782" cy="473206"/>
          </a:xfrm>
          <a:prstGeom prst="rect">
            <a:avLst/>
          </a:prstGeom>
        </p:spPr>
        <p:txBody>
          <a:bodyPr wrap="none">
            <a:spAutoFit/>
          </a:bodyPr>
          <a:lstStyle/>
          <a:p>
            <a:pPr algn="just" rtl="1">
              <a:lnSpc>
                <a:spcPct val="150000"/>
              </a:lnSpc>
            </a:pPr>
            <a:r>
              <a:rPr lang="fa-IR" b="1" dirty="0" smtClean="0">
                <a:solidFill>
                  <a:srgbClr val="C00000"/>
                </a:solidFill>
                <a:cs typeface="B Titr" panose="00000700000000000000" pitchFamily="2" charset="-78"/>
              </a:rPr>
              <a:t>ادامه مثال برای تعاریف مفهومی و عملیاتی</a:t>
            </a:r>
            <a:endParaRPr lang="fa-IR" b="1" dirty="0">
              <a:solidFill>
                <a:srgbClr val="C00000"/>
              </a:solidFill>
              <a:cs typeface="B Titr" panose="00000700000000000000" pitchFamily="2" charset="-78"/>
            </a:endParaRPr>
          </a:p>
        </p:txBody>
      </p:sp>
      <p:sp>
        <p:nvSpPr>
          <p:cNvPr id="2" name="Rectangle 1"/>
          <p:cNvSpPr/>
          <p:nvPr/>
        </p:nvSpPr>
        <p:spPr>
          <a:xfrm>
            <a:off x="1805049" y="1649059"/>
            <a:ext cx="9273830" cy="4247317"/>
          </a:xfrm>
          <a:prstGeom prst="rect">
            <a:avLst/>
          </a:prstGeom>
        </p:spPr>
        <p:txBody>
          <a:bodyPr wrap="square">
            <a:spAutoFit/>
          </a:bodyPr>
          <a:lstStyle/>
          <a:p>
            <a:pPr algn="just" rtl="1">
              <a:lnSpc>
                <a:spcPct val="150000"/>
              </a:lnSpc>
            </a:pPr>
            <a:r>
              <a:rPr lang="fa-IR" b="1" dirty="0" smtClean="0">
                <a:solidFill>
                  <a:srgbClr val="00CC00"/>
                </a:solidFill>
                <a:effectLst>
                  <a:outerShdw blurRad="38100" dist="38100" dir="2700000" algn="tl">
                    <a:srgbClr val="000000">
                      <a:alpha val="43137"/>
                    </a:srgbClr>
                  </a:outerShdw>
                </a:effectLst>
                <a:cs typeface="B Nazanin" panose="00000400000000000000" pitchFamily="2" charset="-78"/>
              </a:rPr>
              <a:t>متغیر3- آلودگی </a:t>
            </a:r>
            <a:r>
              <a:rPr lang="fa-IR" b="1" dirty="0">
                <a:solidFill>
                  <a:srgbClr val="00CC00"/>
                </a:solidFill>
                <a:effectLst>
                  <a:outerShdw blurRad="38100" dist="38100" dir="2700000" algn="tl">
                    <a:srgbClr val="000000">
                      <a:alpha val="43137"/>
                    </a:srgbClr>
                  </a:outerShdw>
                </a:effectLst>
                <a:cs typeface="B Nazanin" panose="00000400000000000000" pitchFamily="2" charset="-78"/>
              </a:rPr>
              <a:t>هوا </a:t>
            </a:r>
            <a:endParaRPr lang="fa-IR" b="1" dirty="0" smtClean="0">
              <a:solidFill>
                <a:srgbClr val="00CC00"/>
              </a:solidFill>
              <a:effectLst>
                <a:outerShdw blurRad="38100" dist="38100" dir="2700000" algn="tl">
                  <a:srgbClr val="000000">
                    <a:alpha val="43137"/>
                  </a:srgbClr>
                </a:outerShdw>
              </a:effectLst>
              <a:cs typeface="B Nazanin" panose="00000400000000000000" pitchFamily="2" charset="-78"/>
            </a:endParaRPr>
          </a:p>
          <a:p>
            <a:pPr algn="just" rtl="1">
              <a:lnSpc>
                <a:spcPct val="150000"/>
              </a:lnSpc>
            </a:pPr>
            <a:r>
              <a:rPr lang="fa-IR" b="1" dirty="0" smtClean="0">
                <a:solidFill>
                  <a:srgbClr val="0000CC"/>
                </a:solidFill>
                <a:effectLst>
                  <a:outerShdw blurRad="38100" dist="38100" dir="2700000" algn="tl">
                    <a:srgbClr val="000000">
                      <a:alpha val="43137"/>
                    </a:srgbClr>
                  </a:outerShdw>
                </a:effectLst>
                <a:cs typeface="B Nazanin" panose="00000400000000000000" pitchFamily="2" charset="-78"/>
              </a:rPr>
              <a:t>تعریف مفهومی: </a:t>
            </a:r>
            <a:r>
              <a:rPr lang="fa-IR" b="1" dirty="0" smtClean="0">
                <a:cs typeface="B Nazanin" panose="00000400000000000000" pitchFamily="2" charset="-78"/>
              </a:rPr>
              <a:t>آلودگي </a:t>
            </a:r>
            <a:r>
              <a:rPr lang="fa-IR" b="1" dirty="0">
                <a:cs typeface="B Nazanin" panose="00000400000000000000" pitchFamily="2" charset="-78"/>
              </a:rPr>
              <a:t>هوا به اين صورت تعريف شده است كه هر جسم خارجي كه وارد هوا شود و هر عاملي كه نسبت معمولي مواد تشكيل </a:t>
            </a:r>
            <a:r>
              <a:rPr lang="fa-IR" b="1" dirty="0" smtClean="0">
                <a:cs typeface="B Nazanin" panose="00000400000000000000" pitchFamily="2" charset="-78"/>
              </a:rPr>
              <a:t>دهنده </a:t>
            </a:r>
            <a:r>
              <a:rPr lang="fa-IR" b="1" dirty="0">
                <a:cs typeface="B Nazanin" panose="00000400000000000000" pitchFamily="2" charset="-78"/>
              </a:rPr>
              <a:t>هوا را تغيير دهد به طوري كه مقدار آنها در طي زمان باعث خسارت به حيات انسان، حيوان و گياه گردد. مواد </a:t>
            </a:r>
            <a:r>
              <a:rPr lang="fa-IR" b="1" dirty="0" smtClean="0">
                <a:cs typeface="B Nazanin" panose="00000400000000000000" pitchFamily="2" charset="-78"/>
              </a:rPr>
              <a:t>آلوده‌كننده </a:t>
            </a:r>
            <a:r>
              <a:rPr lang="fa-IR" b="1" dirty="0">
                <a:cs typeface="B Nazanin" panose="00000400000000000000" pitchFamily="2" charset="-78"/>
              </a:rPr>
              <a:t>هوا ممكن است مقدارشان در هوا به اندازه اي نباشد كه محسوس گردد و يا تأثيري بر جا بگذارد، از اين رو </a:t>
            </a:r>
            <a:r>
              <a:rPr lang="fa-IR" b="1" dirty="0" smtClean="0">
                <a:cs typeface="B Nazanin" panose="00000400000000000000" pitchFamily="2" charset="-78"/>
              </a:rPr>
              <a:t>سازمان‌هاي </a:t>
            </a:r>
            <a:r>
              <a:rPr lang="fa-IR" b="1" dirty="0">
                <a:cs typeface="B Nazanin" panose="00000400000000000000" pitchFamily="2" charset="-78"/>
              </a:rPr>
              <a:t>محيط زيست و بهداشت </a:t>
            </a:r>
            <a:r>
              <a:rPr lang="fa-IR" b="1" dirty="0" smtClean="0">
                <a:cs typeface="B Nazanin" panose="00000400000000000000" pitchFamily="2" charset="-78"/>
              </a:rPr>
              <a:t>كشورهاي </a:t>
            </a:r>
            <a:r>
              <a:rPr lang="fa-IR" b="1" dirty="0">
                <a:cs typeface="B Nazanin" panose="00000400000000000000" pitchFamily="2" charset="-78"/>
              </a:rPr>
              <a:t>مختلف تعاريفي براي آلودگي هوا در ارتباط با تأثيرشان بر انسان، حيوان، گياه و بلاخره آثار و ابنيه وضع </a:t>
            </a:r>
            <a:r>
              <a:rPr lang="fa-IR" b="1" dirty="0" smtClean="0">
                <a:cs typeface="B Nazanin" panose="00000400000000000000" pitchFamily="2" charset="-78"/>
              </a:rPr>
              <a:t>كرده‌اند(کاستر،2008،ص29).</a:t>
            </a:r>
            <a:endParaRPr lang="fa-IR" b="1" dirty="0">
              <a:cs typeface="B Nazanin" panose="00000400000000000000" pitchFamily="2" charset="-78"/>
            </a:endParaRPr>
          </a:p>
          <a:p>
            <a:pPr algn="just" rtl="1">
              <a:lnSpc>
                <a:spcPct val="150000"/>
              </a:lnSpc>
            </a:pPr>
            <a:r>
              <a:rPr lang="fa-IR" b="1" dirty="0">
                <a:cs typeface="B Nazanin" panose="00000400000000000000" pitchFamily="2" charset="-78"/>
              </a:rPr>
              <a:t> </a:t>
            </a:r>
          </a:p>
          <a:p>
            <a:pPr algn="just" rtl="1">
              <a:lnSpc>
                <a:spcPct val="150000"/>
              </a:lnSpc>
            </a:pPr>
            <a:r>
              <a:rPr lang="fa-IR" b="1" dirty="0" smtClean="0">
                <a:solidFill>
                  <a:srgbClr val="0000CC"/>
                </a:solidFill>
                <a:effectLst>
                  <a:outerShdw blurRad="38100" dist="38100" dir="2700000" algn="tl">
                    <a:srgbClr val="000000">
                      <a:alpha val="43137"/>
                    </a:srgbClr>
                  </a:outerShdw>
                </a:effectLst>
                <a:cs typeface="B Nazanin" panose="00000400000000000000" pitchFamily="2" charset="-78"/>
              </a:rPr>
              <a:t>تعریف عملیاتی: </a:t>
            </a:r>
            <a:r>
              <a:rPr lang="fa-IR" b="1" dirty="0" smtClean="0">
                <a:cs typeface="B Nazanin" panose="00000400000000000000" pitchFamily="2" charset="-78"/>
              </a:rPr>
              <a:t>مواد </a:t>
            </a:r>
            <a:r>
              <a:rPr lang="fa-IR" b="1" dirty="0">
                <a:cs typeface="B Nazanin" panose="00000400000000000000" pitchFamily="2" charset="-78"/>
              </a:rPr>
              <a:t>آلوده </a:t>
            </a:r>
            <a:r>
              <a:rPr lang="fa-IR" b="1" dirty="0" smtClean="0">
                <a:cs typeface="B Nazanin" panose="00000400000000000000" pitchFamily="2" charset="-78"/>
              </a:rPr>
              <a:t>كننده </a:t>
            </a:r>
            <a:r>
              <a:rPr lang="fa-IR" b="1" dirty="0">
                <a:cs typeface="B Nazanin" panose="00000400000000000000" pitchFamily="2" charset="-78"/>
              </a:rPr>
              <a:t>هوا نيز عبارتند از هر نوع </a:t>
            </a:r>
            <a:r>
              <a:rPr lang="fa-IR" b="1" dirty="0" smtClean="0">
                <a:cs typeface="B Nazanin" panose="00000400000000000000" pitchFamily="2" charset="-78"/>
              </a:rPr>
              <a:t>ماده </a:t>
            </a:r>
            <a:r>
              <a:rPr lang="fa-IR" b="1" dirty="0">
                <a:cs typeface="B Nazanin" panose="00000400000000000000" pitchFamily="2" charset="-78"/>
              </a:rPr>
              <a:t>گازي، مايع، جامد و يا </a:t>
            </a:r>
            <a:r>
              <a:rPr lang="fa-IR" b="1" dirty="0" smtClean="0">
                <a:cs typeface="B Nazanin" panose="00000400000000000000" pitchFamily="2" charset="-78"/>
              </a:rPr>
              <a:t>آميخته‌اي </a:t>
            </a:r>
            <a:r>
              <a:rPr lang="fa-IR" b="1" dirty="0">
                <a:cs typeface="B Nazanin" panose="00000400000000000000" pitchFamily="2" charset="-78"/>
              </a:rPr>
              <a:t>از آنها كه در هواي آزاد پخش مي گردد و باعث آلودگي هوا </a:t>
            </a:r>
            <a:r>
              <a:rPr lang="fa-IR" b="1" dirty="0" smtClean="0">
                <a:cs typeface="B Nazanin" panose="00000400000000000000" pitchFamily="2" charset="-78"/>
              </a:rPr>
              <a:t>مي‌گردد</a:t>
            </a:r>
            <a:r>
              <a:rPr lang="fa-IR" b="1" dirty="0">
                <a:cs typeface="B Nazanin" panose="00000400000000000000" pitchFamily="2" charset="-78"/>
              </a:rPr>
              <a:t>، مانند دود، دوده، ذرات معلق، ذرات رسوب كننده، اكسيد هاي گوگرد، اكسيد هاي نيتروژن، اكسيدهاي كربن، </a:t>
            </a:r>
            <a:r>
              <a:rPr lang="fa-IR" b="1" dirty="0" smtClean="0">
                <a:cs typeface="B Nazanin" panose="00000400000000000000" pitchFamily="2" charset="-78"/>
              </a:rPr>
              <a:t>اكسيدكننده‌ها</a:t>
            </a:r>
            <a:r>
              <a:rPr lang="fa-IR" b="1" dirty="0">
                <a:cs typeface="B Nazanin" panose="00000400000000000000" pitchFamily="2" charset="-78"/>
              </a:rPr>
              <a:t>، اسيدها، اوزون، مواد راديو اكتيو، آمونياك و </a:t>
            </a:r>
            <a:r>
              <a:rPr lang="fa-IR" b="1" dirty="0" smtClean="0">
                <a:cs typeface="B Nazanin" panose="00000400000000000000" pitchFamily="2" charset="-78"/>
              </a:rPr>
              <a:t>باران‌هاي </a:t>
            </a:r>
            <a:r>
              <a:rPr lang="fa-IR" b="1" dirty="0">
                <a:cs typeface="B Nazanin" panose="00000400000000000000" pitchFamily="2" charset="-78"/>
              </a:rPr>
              <a:t>اسيدي.</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43340692"/>
      </p:ext>
    </p:extLst>
  </p:cSld>
  <p:clrMapOvr>
    <a:masterClrMapping/>
  </p:clrMapOvr>
  <mc:AlternateContent xmlns:mc="http://schemas.openxmlformats.org/markup-compatibility/2006" xmlns:p14="http://schemas.microsoft.com/office/powerpoint/2010/main">
    <mc:Choice Requires="p14">
      <p:transition spd="slow" p14:dur="2000" advTm="115176"/>
    </mc:Choice>
    <mc:Fallback xmlns="">
      <p:transition spd="slow" advTm="115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671508" y="75347"/>
            <a:ext cx="9761516" cy="6001643"/>
          </a:xfrm>
          <a:prstGeom prst="rect">
            <a:avLst/>
          </a:prstGeom>
          <a:noFill/>
        </p:spPr>
        <p:txBody>
          <a:bodyPr wrap="square" rtlCol="0">
            <a:spAutoFit/>
          </a:bodyPr>
          <a:lstStyle/>
          <a:p>
            <a:pPr algn="ctr" rtl="1">
              <a:lnSpc>
                <a:spcPct val="150000"/>
              </a:lnSpc>
            </a:pPr>
            <a:r>
              <a:rPr lang="fa-IR" sz="2400" cap="all" dirty="0" smtClean="0">
                <a:ln w="9000" cmpd="sng">
                  <a:solidFill>
                    <a:schemeClr val="accent4">
                      <a:shade val="50000"/>
                      <a:satMod val="120000"/>
                    </a:schemeClr>
                  </a:solidFill>
                  <a:prstDash val="solid"/>
                </a:ln>
                <a:solidFill>
                  <a:srgbClr val="000099"/>
                </a:solidFill>
                <a:effectLst/>
                <a:cs typeface="B Davat" panose="00000400000000000000" pitchFamily="2" charset="-78"/>
              </a:rPr>
              <a:t>به نام خدا</a:t>
            </a:r>
          </a:p>
          <a:p>
            <a:pPr algn="ctr" rtl="1">
              <a:lnSpc>
                <a:spcPct val="150000"/>
              </a:lnSpc>
            </a:pPr>
            <a:r>
              <a:rPr lang="fa-IR" sz="2400" cap="all" dirty="0" smtClean="0">
                <a:ln w="9000" cmpd="sng">
                  <a:solidFill>
                    <a:schemeClr val="accent4">
                      <a:shade val="50000"/>
                      <a:satMod val="120000"/>
                    </a:schemeClr>
                  </a:solidFill>
                  <a:prstDash val="solid"/>
                </a:ln>
                <a:solidFill>
                  <a:srgbClr val="000099"/>
                </a:solidFill>
                <a:effectLst/>
                <a:cs typeface="B Davat" panose="00000400000000000000" pitchFamily="2" charset="-78"/>
              </a:rPr>
              <a:t>وزارت علوم ، تحقیقات و فناوری</a:t>
            </a:r>
          </a:p>
          <a:p>
            <a:pPr algn="ctr" rtl="1"/>
            <a:r>
              <a:rPr lang="fa-IR" sz="2400" cap="all" dirty="0" smtClean="0">
                <a:ln w="9000" cmpd="sng">
                  <a:solidFill>
                    <a:schemeClr val="accent4">
                      <a:shade val="50000"/>
                      <a:satMod val="120000"/>
                    </a:schemeClr>
                  </a:solidFill>
                  <a:prstDash val="solid"/>
                </a:ln>
                <a:solidFill>
                  <a:srgbClr val="000099"/>
                </a:solidFill>
                <a:cs typeface="B Davat" panose="00000400000000000000" pitchFamily="2" charset="-78"/>
              </a:rPr>
              <a:t>دانشکده فنی و حرفه‌ای دختران شیراز</a:t>
            </a:r>
            <a:endParaRPr lang="fa-IR" sz="2400" cap="all" dirty="0" smtClean="0">
              <a:ln w="9000" cmpd="sng">
                <a:solidFill>
                  <a:schemeClr val="accent4">
                    <a:shade val="50000"/>
                    <a:satMod val="120000"/>
                  </a:schemeClr>
                </a:solidFill>
                <a:prstDash val="solid"/>
              </a:ln>
              <a:solidFill>
                <a:srgbClr val="000099"/>
              </a:solidFill>
              <a:effectLst/>
              <a:cs typeface="B Davat" panose="00000400000000000000" pitchFamily="2" charset="-78"/>
            </a:endParaRPr>
          </a:p>
          <a:p>
            <a:pPr algn="ctr" rtl="1">
              <a:lnSpc>
                <a:spcPct val="150000"/>
              </a:lnSpc>
            </a:pPr>
            <a:endParaRPr lang="fa-IR" sz="2400" cap="all" dirty="0">
              <a:ln w="9000" cmpd="sng">
                <a:solidFill>
                  <a:schemeClr val="accent4">
                    <a:shade val="50000"/>
                    <a:satMod val="120000"/>
                  </a:schemeClr>
                </a:solidFill>
                <a:prstDash val="solid"/>
              </a:ln>
              <a:solidFill>
                <a:srgbClr val="000099"/>
              </a:solidFill>
              <a:effectLst>
                <a:reflection blurRad="12700" stA="28000" endPos="45000" dist="1000" dir="5400000" sy="-100000" algn="bl" rotWithShape="0"/>
              </a:effectLst>
              <a:cs typeface="B Davat" panose="00000400000000000000" pitchFamily="2" charset="-78"/>
            </a:endParaRPr>
          </a:p>
          <a:p>
            <a:pPr algn="ctr" rtl="1">
              <a:lnSpc>
                <a:spcPct val="200000"/>
              </a:lnSpc>
            </a:pPr>
            <a:r>
              <a:rPr lang="fa-IR" sz="3600" b="1" i="1" cap="all" dirty="0" smtClean="0">
                <a:ln w="9000" cmpd="sng">
                  <a:solidFill>
                    <a:schemeClr val="accent4">
                      <a:shade val="50000"/>
                      <a:satMod val="120000"/>
                    </a:schemeClr>
                  </a:solidFill>
                  <a:prstDash val="solid"/>
                </a:ln>
                <a:solidFill>
                  <a:srgbClr val="990033"/>
                </a:solidFill>
                <a:effectLst>
                  <a:reflection blurRad="12700" stA="28000" endPos="45000" dist="1000" dir="5400000" sy="-100000" algn="bl" rotWithShape="0"/>
                </a:effectLst>
                <a:cs typeface="B Titr" panose="00000700000000000000" pitchFamily="2" charset="-78"/>
              </a:rPr>
              <a:t>  روش تحقیق</a:t>
            </a:r>
          </a:p>
          <a:p>
            <a:pPr algn="ctr" rtl="1"/>
            <a:endParaRPr lang="fa-IR" sz="2200" cap="all" dirty="0" smtClean="0">
              <a:ln w="9000" cmpd="sng">
                <a:solidFill>
                  <a:schemeClr val="accent4">
                    <a:shade val="50000"/>
                    <a:satMod val="120000"/>
                  </a:schemeClr>
                </a:solidFill>
                <a:prstDash val="solid"/>
              </a:ln>
              <a:solidFill>
                <a:srgbClr val="990033"/>
              </a:solidFill>
              <a:effectLst/>
              <a:cs typeface="B Nazanin" panose="00000400000000000000" pitchFamily="2" charset="-78"/>
            </a:endParaRPr>
          </a:p>
          <a:p>
            <a:pPr algn="ctr" rtl="1"/>
            <a:endParaRPr lang="fa-IR" sz="2200" cap="all" dirty="0" smtClean="0">
              <a:ln w="9000" cmpd="sng">
                <a:solidFill>
                  <a:schemeClr val="accent4">
                    <a:shade val="50000"/>
                    <a:satMod val="120000"/>
                  </a:schemeClr>
                </a:solidFill>
                <a:prstDash val="solid"/>
              </a:ln>
              <a:solidFill>
                <a:srgbClr val="990033"/>
              </a:solidFill>
              <a:effectLst/>
              <a:cs typeface="B Nazanin" panose="00000400000000000000" pitchFamily="2" charset="-78"/>
            </a:endParaRPr>
          </a:p>
          <a:p>
            <a:pPr algn="ctr" rtl="1"/>
            <a:r>
              <a:rPr lang="fa-IR" sz="2400" cap="all" dirty="0" smtClean="0">
                <a:ln w="9000" cmpd="sng">
                  <a:solidFill>
                    <a:schemeClr val="accent4">
                      <a:shade val="50000"/>
                      <a:satMod val="120000"/>
                    </a:schemeClr>
                  </a:solidFill>
                  <a:prstDash val="solid"/>
                </a:ln>
                <a:solidFill>
                  <a:srgbClr val="990033"/>
                </a:solidFill>
                <a:effectLst/>
                <a:cs typeface="B Nazanin" panose="00000400000000000000" pitchFamily="2" charset="-78"/>
              </a:rPr>
              <a:t>مقطع کاردانی - </a:t>
            </a:r>
            <a:r>
              <a:rPr lang="fa-IR" sz="2400" cap="all" smtClean="0">
                <a:ln w="9000" cmpd="sng">
                  <a:solidFill>
                    <a:schemeClr val="accent4">
                      <a:shade val="50000"/>
                      <a:satMod val="120000"/>
                    </a:schemeClr>
                  </a:solidFill>
                  <a:prstDash val="solid"/>
                </a:ln>
                <a:solidFill>
                  <a:srgbClr val="990033"/>
                </a:solidFill>
                <a:effectLst/>
                <a:cs typeface="B Nazanin" panose="00000400000000000000" pitchFamily="2" charset="-78"/>
              </a:rPr>
              <a:t>رشته گرافیک</a:t>
            </a:r>
            <a:endParaRPr lang="fa-IR" sz="2400" cap="all" dirty="0" smtClean="0">
              <a:ln w="9000" cmpd="sng">
                <a:solidFill>
                  <a:schemeClr val="accent4">
                    <a:shade val="50000"/>
                    <a:satMod val="120000"/>
                  </a:schemeClr>
                </a:solidFill>
                <a:prstDash val="solid"/>
              </a:ln>
              <a:solidFill>
                <a:srgbClr val="990033"/>
              </a:solidFill>
              <a:effectLst/>
              <a:cs typeface="B Nazanin" panose="00000400000000000000" pitchFamily="2" charset="-78"/>
            </a:endParaRPr>
          </a:p>
          <a:p>
            <a:pPr algn="ctr" rtl="1"/>
            <a:endParaRPr lang="fa-IR" sz="2200" cap="all" dirty="0" smtClean="0">
              <a:ln w="9000" cmpd="sng">
                <a:solidFill>
                  <a:schemeClr val="accent4">
                    <a:shade val="50000"/>
                    <a:satMod val="120000"/>
                  </a:schemeClr>
                </a:solidFill>
                <a:prstDash val="solid"/>
              </a:ln>
              <a:solidFill>
                <a:srgbClr val="990033"/>
              </a:solidFill>
              <a:effectLst/>
              <a:cs typeface="B Nazanin" panose="00000400000000000000" pitchFamily="2" charset="-78"/>
            </a:endParaRPr>
          </a:p>
          <a:p>
            <a:pPr algn="ctr" rtl="1"/>
            <a:r>
              <a:rPr lang="fa-IR" sz="2200" b="1" cap="all" dirty="0" smtClean="0">
                <a:ln w="9000" cmpd="sng">
                  <a:solidFill>
                    <a:schemeClr val="accent4">
                      <a:shade val="50000"/>
                      <a:satMod val="120000"/>
                    </a:schemeClr>
                  </a:solidFill>
                  <a:prstDash val="solid"/>
                </a:ln>
                <a:solidFill>
                  <a:srgbClr val="990033"/>
                </a:solidFill>
                <a:cs typeface="B Nazanin" panose="00000400000000000000" pitchFamily="2" charset="-78"/>
              </a:rPr>
              <a:t>جلسه چهارم</a:t>
            </a:r>
          </a:p>
          <a:p>
            <a:pPr algn="ctr" rtl="1"/>
            <a:r>
              <a:rPr lang="fa-IR" sz="2200" b="1" cap="all" dirty="0" smtClean="0">
                <a:ln w="9000" cmpd="sng">
                  <a:solidFill>
                    <a:schemeClr val="accent4">
                      <a:shade val="50000"/>
                      <a:satMod val="120000"/>
                    </a:schemeClr>
                  </a:solidFill>
                  <a:prstDash val="solid"/>
                </a:ln>
                <a:solidFill>
                  <a:srgbClr val="990033"/>
                </a:solidFill>
                <a:cs typeface="B Nazanin" panose="00000400000000000000" pitchFamily="2" charset="-78"/>
              </a:rPr>
              <a:t> </a:t>
            </a:r>
          </a:p>
          <a:p>
            <a:pPr algn="ctr" rtl="1"/>
            <a:endParaRPr lang="fa-IR" sz="2200" b="1" cap="all" dirty="0" smtClean="0">
              <a:ln w="9000" cmpd="sng">
                <a:solidFill>
                  <a:schemeClr val="accent4">
                    <a:shade val="50000"/>
                    <a:satMod val="120000"/>
                  </a:schemeClr>
                </a:solidFill>
                <a:prstDash val="solid"/>
              </a:ln>
              <a:solidFill>
                <a:srgbClr val="000099"/>
              </a:solidFill>
              <a:effectLst>
                <a:outerShdw blurRad="38100" dist="38100" dir="2700000" algn="tl">
                  <a:srgbClr val="000000">
                    <a:alpha val="43137"/>
                  </a:srgbClr>
                </a:outerShdw>
              </a:effectLst>
              <a:cs typeface="B Nazanin" panose="00000400000000000000" pitchFamily="2" charset="-78"/>
            </a:endParaRPr>
          </a:p>
          <a:p>
            <a:pPr algn="ctr" rtl="1"/>
            <a:r>
              <a:rPr lang="fa-IR" sz="2400" dirty="0" smtClean="0">
                <a:solidFill>
                  <a:srgbClr val="000099"/>
                </a:solidFill>
                <a:effectLst>
                  <a:outerShdw blurRad="38100" dist="38100" dir="2700000" algn="tl">
                    <a:srgbClr val="000000">
                      <a:alpha val="43137"/>
                    </a:srgbClr>
                  </a:outerShdw>
                </a:effectLst>
                <a:cs typeface="B Nazanin" panose="00000400000000000000" pitchFamily="2" charset="-78"/>
              </a:rPr>
              <a:t>محتوای </a:t>
            </a:r>
            <a:r>
              <a:rPr lang="fa-IR" sz="2400" dirty="0">
                <a:solidFill>
                  <a:srgbClr val="000099"/>
                </a:solidFill>
                <a:effectLst>
                  <a:outerShdw blurRad="38100" dist="38100" dir="2700000" algn="tl">
                    <a:srgbClr val="000000">
                      <a:alpha val="43137"/>
                    </a:srgbClr>
                  </a:outerShdw>
                </a:effectLst>
                <a:cs typeface="B Nazanin" panose="00000400000000000000" pitchFamily="2" charset="-78"/>
              </a:rPr>
              <a:t>آموزشی </a:t>
            </a:r>
            <a:r>
              <a:rPr lang="fa-IR" sz="2400" dirty="0" smtClean="0">
                <a:solidFill>
                  <a:srgbClr val="000099"/>
                </a:solidFill>
                <a:effectLst>
                  <a:outerShdw blurRad="38100" dist="38100" dir="2700000" algn="tl">
                    <a:srgbClr val="000000">
                      <a:alpha val="43137"/>
                    </a:srgbClr>
                  </a:outerShdw>
                </a:effectLst>
                <a:cs typeface="B Nazanin" panose="00000400000000000000" pitchFamily="2" charset="-78"/>
              </a:rPr>
              <a:t>فوق، صرفاً </a:t>
            </a:r>
            <a:r>
              <a:rPr lang="fa-IR" sz="2400" dirty="0">
                <a:solidFill>
                  <a:srgbClr val="000099"/>
                </a:solidFill>
                <a:effectLst>
                  <a:outerShdw blurRad="38100" dist="38100" dir="2700000" algn="tl">
                    <a:srgbClr val="000000">
                      <a:alpha val="43137"/>
                    </a:srgbClr>
                  </a:outerShdw>
                </a:effectLst>
                <a:cs typeface="B Nazanin" panose="00000400000000000000" pitchFamily="2" charset="-78"/>
              </a:rPr>
              <a:t>برای دانشجویان </a:t>
            </a:r>
            <a:r>
              <a:rPr lang="fa-IR" sz="2400" dirty="0" smtClean="0">
                <a:solidFill>
                  <a:srgbClr val="000099"/>
                </a:solidFill>
                <a:effectLst>
                  <a:outerShdw blurRad="38100" dist="38100" dir="2700000" algn="tl">
                    <a:srgbClr val="000000">
                      <a:alpha val="43137"/>
                    </a:srgbClr>
                  </a:outerShdw>
                </a:effectLst>
                <a:cs typeface="B Nazanin" panose="00000400000000000000" pitchFamily="2" charset="-78"/>
              </a:rPr>
              <a:t>دانشکده فنی و حرفه‌ای دختران شیراز تهیه </a:t>
            </a:r>
            <a:r>
              <a:rPr lang="fa-IR" sz="2400" dirty="0">
                <a:solidFill>
                  <a:srgbClr val="000099"/>
                </a:solidFill>
                <a:effectLst>
                  <a:outerShdw blurRad="38100" dist="38100" dir="2700000" algn="tl">
                    <a:srgbClr val="000000">
                      <a:alpha val="43137"/>
                    </a:srgbClr>
                  </a:outerShdw>
                </a:effectLst>
                <a:cs typeface="B Nazanin" panose="00000400000000000000" pitchFamily="2" charset="-78"/>
              </a:rPr>
              <a:t>شده است</a:t>
            </a:r>
            <a:endParaRPr lang="en-US" sz="2400" b="1" dirty="0">
              <a:solidFill>
                <a:srgbClr val="000099"/>
              </a:solidFill>
              <a:effectLst>
                <a:outerShdw blurRad="38100" dist="38100" dir="2700000" algn="tl">
                  <a:srgbClr val="000000">
                    <a:alpha val="43137"/>
                  </a:srgbClr>
                </a:outerShdw>
              </a:effectLst>
              <a:cs typeface="B Nazanin" panose="00000400000000000000" pitchFamily="2" charset="-78"/>
            </a:endParaRPr>
          </a:p>
        </p:txBody>
      </p:sp>
      <p:sp>
        <p:nvSpPr>
          <p:cNvPr id="11" name="Rectangle 2"/>
          <p:cNvSpPr>
            <a:spLocks noChangeArrowheads="1"/>
          </p:cNvSpPr>
          <p:nvPr/>
        </p:nvSpPr>
        <p:spPr bwMode="auto">
          <a:xfrm>
            <a:off x="442041" y="36265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p:cNvSpPr>
            <a:spLocks noChangeArrowheads="1"/>
          </p:cNvSpPr>
          <p:nvPr/>
        </p:nvSpPr>
        <p:spPr bwMode="auto">
          <a:xfrm>
            <a:off x="442041" y="59125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6"/>
          <p:cNvSpPr>
            <a:spLocks noChangeArrowheads="1"/>
          </p:cNvSpPr>
          <p:nvPr/>
        </p:nvSpPr>
        <p:spPr bwMode="auto">
          <a:xfrm>
            <a:off x="2"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7"/>
          <p:cNvSpPr>
            <a:spLocks noChangeArrowheads="1"/>
          </p:cNvSpPr>
          <p:nvPr/>
        </p:nvSpPr>
        <p:spPr bwMode="auto">
          <a:xfrm>
            <a:off x="2"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338"/>
          <p:cNvSpPr>
            <a:spLocks noChangeArrowheads="1"/>
          </p:cNvSpPr>
          <p:nvPr/>
        </p:nvSpPr>
        <p:spPr bwMode="auto">
          <a:xfrm>
            <a:off x="152402"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a-IR"/>
          </a:p>
        </p:txBody>
      </p:sp>
      <p:sp>
        <p:nvSpPr>
          <p:cNvPr id="12" name="Slide Number Placeholder 5"/>
          <p:cNvSpPr>
            <a:spLocks noGrp="1"/>
          </p:cNvSpPr>
          <p:nvPr>
            <p:ph type="sldNum" sz="quarter" idx="12"/>
          </p:nvPr>
        </p:nvSpPr>
        <p:spPr>
          <a:xfrm>
            <a:off x="1" y="6492875"/>
            <a:ext cx="683339" cy="365125"/>
          </a:xfrm>
        </p:spPr>
        <p:txBody>
          <a:bodyPr/>
          <a:lstStyle/>
          <a:p>
            <a:pPr algn="ctr" rtl="1"/>
            <a:r>
              <a:rPr lang="fa-IR" sz="1600" b="1" dirty="0" smtClean="0">
                <a:solidFill>
                  <a:schemeClr val="bg1"/>
                </a:solidFill>
                <a:cs typeface="B Nazanin" panose="00000400000000000000" pitchFamily="2" charset="-78"/>
              </a:rPr>
              <a:t>1</a:t>
            </a:r>
            <a:endParaRPr lang="en-US" sz="1800" b="1" dirty="0">
              <a:solidFill>
                <a:schemeClr val="bg1"/>
              </a:solidFill>
              <a:cs typeface="B Nazanin" panose="00000400000000000000" pitchFamily="2" charset="-78"/>
            </a:endParaRPr>
          </a:p>
        </p:txBody>
      </p:sp>
      <p:pic>
        <p:nvPicPr>
          <p:cNvPr id="15" name="Picture 3" descr="C:\Users\solmaz\Desktop\photo.jp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008426" y="1"/>
            <a:ext cx="1192478" cy="119247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54337918"/>
      </p:ext>
    </p:extLst>
  </p:cSld>
  <p:clrMapOvr>
    <a:masterClrMapping/>
  </p:clrMapOvr>
  <mc:AlternateContent xmlns:mc="http://schemas.openxmlformats.org/markup-compatibility/2006">
    <mc:Choice xmlns:p14="http://schemas.microsoft.com/office/powerpoint/2010/main" Requires="p14">
      <p:transition spd="slow" p14:dur="2000" advTm="27253"/>
    </mc:Choice>
    <mc:Fallback>
      <p:transition spd="slow" advTm="27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315687" y="804618"/>
            <a:ext cx="8467108" cy="7078861"/>
          </a:xfrm>
          <a:prstGeom prst="rect">
            <a:avLst/>
          </a:prstGeom>
          <a:noFill/>
        </p:spPr>
        <p:txBody>
          <a:bodyPr wrap="square" rtlCol="0">
            <a:spAutoFit/>
          </a:bodyPr>
          <a:lstStyle/>
          <a:p>
            <a:pPr algn="ctr" rtl="1"/>
            <a:r>
              <a:rPr lang="fa-IR" sz="2800" b="1" i="1" cap="all" dirty="0" smtClean="0">
                <a:ln w="9000" cmpd="sng">
                  <a:solidFill>
                    <a:schemeClr val="accent4">
                      <a:shade val="50000"/>
                      <a:satMod val="120000"/>
                    </a:schemeClr>
                  </a:solidFill>
                  <a:prstDash val="solid"/>
                </a:ln>
                <a:solidFill>
                  <a:srgbClr val="0000CC"/>
                </a:solidFill>
                <a:effectLst>
                  <a:reflection blurRad="12700" stA="28000" endPos="45000" dist="1000" dir="5400000" sy="-100000" algn="bl" rotWithShape="0"/>
                </a:effectLst>
                <a:cs typeface="B Titr" panose="00000700000000000000" pitchFamily="2" charset="-78"/>
              </a:rPr>
              <a:t>ادامه فصل سوم</a:t>
            </a:r>
          </a:p>
          <a:p>
            <a:pPr algn="ctr" rtl="1"/>
            <a:endParaRPr lang="fa-IR" sz="3600" i="1" dirty="0" smtClean="0">
              <a:solidFill>
                <a:srgbClr val="0000CC"/>
              </a:solidFill>
              <a:cs typeface="B Titr" panose="00000700000000000000" pitchFamily="2" charset="-78"/>
            </a:endParaRPr>
          </a:p>
          <a:p>
            <a:pPr algn="ctr" rtl="1"/>
            <a:r>
              <a:rPr lang="fa-IR" sz="4000" b="1" cap="all" dirty="0" smtClean="0">
                <a:ln w="9000" cmpd="sng">
                  <a:solidFill>
                    <a:schemeClr val="accent4">
                      <a:shade val="50000"/>
                      <a:satMod val="120000"/>
                    </a:schemeClr>
                  </a:solidFill>
                  <a:prstDash val="solid"/>
                </a:ln>
                <a:solidFill>
                  <a:srgbClr val="0000CC"/>
                </a:solidFill>
                <a:effectLst>
                  <a:reflection blurRad="12700" stA="28000" endPos="45000" dist="1000" dir="5400000" sy="-100000" algn="bl" rotWithShape="0"/>
                </a:effectLst>
                <a:cs typeface="B Titr" panose="00000700000000000000" pitchFamily="2" charset="-78"/>
              </a:rPr>
              <a:t>متغیر و انواع آن</a:t>
            </a:r>
          </a:p>
          <a:p>
            <a:pPr algn="r" rtl="1"/>
            <a:endParaRPr lang="fa-IR"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Davat" panose="00000400000000000000" pitchFamily="2" charset="-78"/>
            </a:endParaRPr>
          </a:p>
          <a:p>
            <a:pPr algn="r" rtl="1"/>
            <a:endParaRPr lang="fa-IR"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Davat" panose="00000400000000000000" pitchFamily="2" charset="-78"/>
            </a:endParaRPr>
          </a:p>
          <a:p>
            <a:pPr algn="r" rtl="1">
              <a:lnSpc>
                <a:spcPct val="150000"/>
              </a:lnSpc>
            </a:pPr>
            <a:r>
              <a:rPr lang="fa-IR" sz="2200" b="1" dirty="0" smtClean="0">
                <a:ln w="18000">
                  <a:solidFill>
                    <a:schemeClr val="accent2">
                      <a:satMod val="140000"/>
                    </a:schemeClr>
                  </a:solidFill>
                  <a:prstDash val="solid"/>
                  <a:miter lim="800000"/>
                </a:ln>
                <a:solidFill>
                  <a:srgbClr val="C00000"/>
                </a:solidFill>
                <a:cs typeface="B Nazanin" panose="00000400000000000000" pitchFamily="2" charset="-78"/>
              </a:rPr>
              <a:t>هدف از این فصل آشنا کردن شما دانشجویان گرامی  با موارد زیر است:</a:t>
            </a:r>
          </a:p>
          <a:p>
            <a:pPr marL="342900" indent="-342900" algn="r" rtl="1">
              <a:lnSpc>
                <a:spcPct val="150000"/>
              </a:lnSpc>
              <a:buFont typeface="Wingdings" panose="05000000000000000000" pitchFamily="2" charset="2"/>
              <a:buChar char="ü"/>
            </a:pPr>
            <a:r>
              <a:rPr lang="fa-IR" sz="2200" b="1" dirty="0" smtClean="0">
                <a:ln w="18000">
                  <a:solidFill>
                    <a:schemeClr val="accent2">
                      <a:satMod val="140000"/>
                    </a:schemeClr>
                  </a:solidFill>
                  <a:prstDash val="solid"/>
                  <a:miter lim="800000"/>
                </a:ln>
                <a:solidFill>
                  <a:srgbClr val="C00000"/>
                </a:solidFill>
                <a:cs typeface="B Nazanin" panose="00000400000000000000" pitchFamily="2" charset="-78"/>
              </a:rPr>
              <a:t>متغیر</a:t>
            </a:r>
          </a:p>
          <a:p>
            <a:pPr marL="342900" indent="-342900" algn="r" rtl="1">
              <a:lnSpc>
                <a:spcPct val="150000"/>
              </a:lnSpc>
              <a:buFont typeface="Wingdings" panose="05000000000000000000" pitchFamily="2" charset="2"/>
              <a:buChar char="ü"/>
            </a:pPr>
            <a:r>
              <a:rPr lang="fa-IR" sz="2200" b="1" dirty="0" smtClean="0">
                <a:ln w="18000">
                  <a:solidFill>
                    <a:schemeClr val="accent2">
                      <a:satMod val="140000"/>
                    </a:schemeClr>
                  </a:solidFill>
                  <a:prstDash val="solid"/>
                  <a:miter lim="800000"/>
                </a:ln>
                <a:solidFill>
                  <a:srgbClr val="C00000"/>
                </a:solidFill>
                <a:cs typeface="B Nazanin" panose="00000400000000000000" pitchFamily="2" charset="-78"/>
              </a:rPr>
              <a:t>مفهوم</a:t>
            </a:r>
          </a:p>
          <a:p>
            <a:pPr marL="342900" indent="-342900" algn="r" rtl="1">
              <a:lnSpc>
                <a:spcPct val="150000"/>
              </a:lnSpc>
              <a:buFont typeface="Wingdings" panose="05000000000000000000" pitchFamily="2" charset="2"/>
              <a:buChar char="ü"/>
            </a:pPr>
            <a:r>
              <a:rPr lang="fa-IR" sz="2200" b="1" dirty="0" smtClean="0">
                <a:ln w="18000">
                  <a:solidFill>
                    <a:schemeClr val="accent2">
                      <a:satMod val="140000"/>
                    </a:schemeClr>
                  </a:solidFill>
                  <a:prstDash val="solid"/>
                  <a:miter lim="800000"/>
                </a:ln>
                <a:solidFill>
                  <a:srgbClr val="C00000"/>
                </a:solidFill>
                <a:cs typeface="B Nazanin" panose="00000400000000000000" pitchFamily="2" charset="-78"/>
              </a:rPr>
              <a:t>انواع متغیر</a:t>
            </a:r>
          </a:p>
          <a:p>
            <a:pPr marL="342900" indent="-342900" algn="r" rtl="1">
              <a:lnSpc>
                <a:spcPct val="150000"/>
              </a:lnSpc>
              <a:buFont typeface="Wingdings" panose="05000000000000000000" pitchFamily="2" charset="2"/>
              <a:buChar char="ü"/>
            </a:pPr>
            <a:r>
              <a:rPr lang="fa-IR" sz="2200" b="1" dirty="0">
                <a:ln w="18000">
                  <a:solidFill>
                    <a:schemeClr val="accent2">
                      <a:satMod val="140000"/>
                    </a:schemeClr>
                  </a:solidFill>
                  <a:prstDash val="solid"/>
                  <a:miter lim="800000"/>
                </a:ln>
                <a:solidFill>
                  <a:srgbClr val="C00000"/>
                </a:solidFill>
                <a:cs typeface="B Nazanin" panose="00000400000000000000" pitchFamily="2" charset="-78"/>
              </a:rPr>
              <a:t>شرایط لازم برای سنجش و اندازه‌گیری متغیرهای </a:t>
            </a:r>
            <a:r>
              <a:rPr lang="fa-IR" sz="2200" b="1" dirty="0" smtClean="0">
                <a:ln w="18000">
                  <a:solidFill>
                    <a:schemeClr val="accent2">
                      <a:satMod val="140000"/>
                    </a:schemeClr>
                  </a:solidFill>
                  <a:prstDash val="solid"/>
                  <a:miter lim="800000"/>
                </a:ln>
                <a:solidFill>
                  <a:srgbClr val="C00000"/>
                </a:solidFill>
                <a:cs typeface="B Nazanin" panose="00000400000000000000" pitchFamily="2" charset="-78"/>
              </a:rPr>
              <a:t>تحقیق</a:t>
            </a:r>
          </a:p>
          <a:p>
            <a:pPr marL="342900" indent="-342900" algn="r" rtl="1">
              <a:lnSpc>
                <a:spcPct val="150000"/>
              </a:lnSpc>
              <a:buFont typeface="Wingdings" panose="05000000000000000000" pitchFamily="2" charset="2"/>
              <a:buChar char="ü"/>
            </a:pPr>
            <a:r>
              <a:rPr lang="fa-IR" sz="2200" b="1" dirty="0" smtClean="0">
                <a:ln w="18000">
                  <a:solidFill>
                    <a:schemeClr val="accent2">
                      <a:satMod val="140000"/>
                    </a:schemeClr>
                  </a:solidFill>
                  <a:prstDash val="solid"/>
                  <a:miter lim="800000"/>
                </a:ln>
                <a:solidFill>
                  <a:srgbClr val="C00000"/>
                </a:solidFill>
                <a:cs typeface="B Nazanin" panose="00000400000000000000" pitchFamily="2" charset="-78"/>
              </a:rPr>
              <a:t>تعاریف مفهومی و عملیاتی متغیر</a:t>
            </a:r>
            <a:endParaRPr lang="fa-IR" sz="2200" b="1" dirty="0">
              <a:ln w="18000">
                <a:solidFill>
                  <a:schemeClr val="accent2">
                    <a:satMod val="140000"/>
                  </a:schemeClr>
                </a:solidFill>
                <a:prstDash val="solid"/>
                <a:miter lim="800000"/>
              </a:ln>
              <a:solidFill>
                <a:srgbClr val="C00000"/>
              </a:solidFill>
              <a:cs typeface="B Nazanin" panose="00000400000000000000" pitchFamily="2" charset="-78"/>
            </a:endParaRPr>
          </a:p>
          <a:p>
            <a:pPr algn="r" rtl="1">
              <a:lnSpc>
                <a:spcPct val="150000"/>
              </a:lnSpc>
            </a:pPr>
            <a:endParaRPr lang="fa-IR" sz="2400" dirty="0" smtClean="0">
              <a:ln w="18000">
                <a:solidFill>
                  <a:srgbClr val="C00000"/>
                </a:solidFill>
                <a:prstDash val="solid"/>
                <a:miter lim="800000"/>
              </a:ln>
              <a:solidFill>
                <a:srgbClr val="C00000"/>
              </a:solidFill>
              <a:cs typeface="B Davat" panose="00000400000000000000" pitchFamily="2" charset="-78"/>
            </a:endParaRPr>
          </a:p>
          <a:p>
            <a:pPr algn="r" rtl="1">
              <a:lnSpc>
                <a:spcPct val="150000"/>
              </a:lnSpc>
            </a:pPr>
            <a:endParaRPr lang="fa-IR" sz="2400" dirty="0" smtClean="0">
              <a:ln w="18000">
                <a:solidFill>
                  <a:srgbClr val="C00000"/>
                </a:solidFill>
                <a:prstDash val="solid"/>
                <a:miter lim="800000"/>
              </a:ln>
              <a:solidFill>
                <a:srgbClr val="C00000"/>
              </a:solidFill>
              <a:effectLst/>
              <a:cs typeface="B Davat" panose="00000400000000000000" pitchFamily="2" charset="-78"/>
            </a:endParaRPr>
          </a:p>
          <a:p>
            <a:pPr marL="342900" indent="-342900" algn="r" rtl="1">
              <a:buFont typeface="Wingdings" panose="05000000000000000000" pitchFamily="2" charset="2"/>
              <a:buChar char="ü"/>
            </a:pPr>
            <a:endParaRPr lang="fa-IR" sz="24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Davat" panose="00000400000000000000" pitchFamily="2" charset="-78"/>
            </a:endParaRPr>
          </a:p>
        </p:txBody>
      </p:sp>
      <p:sp>
        <p:nvSpPr>
          <p:cNvPr id="11" name="Rectangle 2"/>
          <p:cNvSpPr>
            <a:spLocks noChangeArrowheads="1"/>
          </p:cNvSpPr>
          <p:nvPr/>
        </p:nvSpPr>
        <p:spPr bwMode="auto">
          <a:xfrm>
            <a:off x="442041" y="36265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p:cNvSpPr>
            <a:spLocks noChangeArrowheads="1"/>
          </p:cNvSpPr>
          <p:nvPr/>
        </p:nvSpPr>
        <p:spPr bwMode="auto">
          <a:xfrm>
            <a:off x="442041" y="59125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6"/>
          <p:cNvSpPr>
            <a:spLocks noChangeArrowheads="1"/>
          </p:cNvSpPr>
          <p:nvPr/>
        </p:nvSpPr>
        <p:spPr bwMode="auto">
          <a:xfrm>
            <a:off x="2"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7"/>
          <p:cNvSpPr>
            <a:spLocks noChangeArrowheads="1"/>
          </p:cNvSpPr>
          <p:nvPr/>
        </p:nvSpPr>
        <p:spPr bwMode="auto">
          <a:xfrm>
            <a:off x="2"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338"/>
          <p:cNvSpPr>
            <a:spLocks noChangeArrowheads="1"/>
          </p:cNvSpPr>
          <p:nvPr/>
        </p:nvSpPr>
        <p:spPr bwMode="auto">
          <a:xfrm>
            <a:off x="152402"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a-IR"/>
          </a:p>
        </p:txBody>
      </p:sp>
      <p:sp>
        <p:nvSpPr>
          <p:cNvPr id="9" name="Slide Number Placeholder 5"/>
          <p:cNvSpPr>
            <a:spLocks noGrp="1"/>
          </p:cNvSpPr>
          <p:nvPr>
            <p:ph type="sldNum" sz="quarter" idx="12"/>
          </p:nvPr>
        </p:nvSpPr>
        <p:spPr>
          <a:xfrm>
            <a:off x="1" y="6492875"/>
            <a:ext cx="683339" cy="365125"/>
          </a:xfrm>
        </p:spPr>
        <p:txBody>
          <a:bodyPr/>
          <a:lstStyle/>
          <a:p>
            <a:pPr algn="ctr" rtl="1"/>
            <a:r>
              <a:rPr lang="fa-IR" sz="1600" b="1" dirty="0" smtClean="0">
                <a:solidFill>
                  <a:schemeClr val="bg1"/>
                </a:solidFill>
                <a:cs typeface="B Nazanin" panose="00000400000000000000" pitchFamily="2" charset="-78"/>
              </a:rPr>
              <a:t>2</a:t>
            </a:r>
            <a:endParaRPr lang="en-US" sz="1800" b="1" dirty="0">
              <a:solidFill>
                <a:schemeClr val="bg1"/>
              </a:solidFill>
              <a:cs typeface="B Nazanin" panose="00000400000000000000" pitchFamily="2" charset="-78"/>
            </a:endParaRPr>
          </a:p>
        </p:txBody>
      </p:sp>
      <p:pic>
        <p:nvPicPr>
          <p:cNvPr id="15" name="Picture 3" descr="C:\Users\solmaz\Desktop\photo.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008426" y="1"/>
            <a:ext cx="1192478" cy="119247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69065791"/>
      </p:ext>
    </p:extLst>
  </p:cSld>
  <p:clrMapOvr>
    <a:masterClrMapping/>
  </p:clrMapOvr>
  <mc:AlternateContent xmlns:mc="http://schemas.openxmlformats.org/markup-compatibility/2006" xmlns:p14="http://schemas.microsoft.com/office/powerpoint/2010/main">
    <mc:Choice Requires="p14">
      <p:transition spd="slow" p14:dur="2000" advTm="33245"/>
    </mc:Choice>
    <mc:Fallback xmlns="">
      <p:transition spd="slow" advTm="33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p:cNvSpPr>
            <a:spLocks noGrp="1"/>
          </p:cNvSpPr>
          <p:nvPr>
            <p:ph type="sldNum" sz="quarter" idx="12"/>
          </p:nvPr>
        </p:nvSpPr>
        <p:spPr>
          <a:xfrm>
            <a:off x="1" y="6492879"/>
            <a:ext cx="683339" cy="365125"/>
          </a:xfrm>
        </p:spPr>
        <p:txBody>
          <a:bodyPr/>
          <a:lstStyle/>
          <a:p>
            <a:pPr algn="ctr"/>
            <a:r>
              <a:rPr lang="fa-IR" sz="1800" b="1" dirty="0" smtClean="0">
                <a:solidFill>
                  <a:schemeClr val="bg1"/>
                </a:solidFill>
                <a:cs typeface="B Nazanin" panose="00000400000000000000" pitchFamily="2" charset="-78"/>
              </a:rPr>
              <a:t>3</a:t>
            </a:r>
            <a:endParaRPr lang="en-US" sz="1800" b="1" dirty="0">
              <a:solidFill>
                <a:schemeClr val="bg1"/>
              </a:solidFill>
              <a:cs typeface="B Nazanin" panose="00000400000000000000" pitchFamily="2" charset="-78"/>
            </a:endParaRPr>
          </a:p>
        </p:txBody>
      </p:sp>
      <p:pic>
        <p:nvPicPr>
          <p:cNvPr id="7" name="Picture 6" descr="C:\Users\solmaz\Desktop\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14413" y="91192"/>
            <a:ext cx="1066800" cy="1000125"/>
          </a:xfrm>
          <a:prstGeom prst="rect">
            <a:avLst/>
          </a:prstGeom>
          <a:noFill/>
          <a:ln>
            <a:noFill/>
          </a:ln>
        </p:spPr>
      </p:pic>
      <p:sp>
        <p:nvSpPr>
          <p:cNvPr id="2" name="Rectangle 1"/>
          <p:cNvSpPr>
            <a:spLocks noChangeArrowheads="1"/>
          </p:cNvSpPr>
          <p:nvPr/>
        </p:nvSpPr>
        <p:spPr bwMode="auto">
          <a:xfrm>
            <a:off x="1460665" y="877602"/>
            <a:ext cx="9453748" cy="354712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r" rtl="1" fontAlgn="base">
              <a:spcBef>
                <a:spcPct val="0"/>
              </a:spcBef>
              <a:spcAft>
                <a:spcPct val="0"/>
              </a:spcAft>
              <a:defRPr>
                <a:solidFill>
                  <a:schemeClr val="tx1"/>
                </a:solidFill>
                <a:latin typeface="Arial" pitchFamily="34" charset="0"/>
                <a:cs typeface="Arial" pitchFamily="34" charset="0"/>
              </a:defRPr>
            </a:lvl1pPr>
            <a:lvl2pPr algn="r" rtl="1" fontAlgn="base">
              <a:spcBef>
                <a:spcPct val="0"/>
              </a:spcBef>
              <a:spcAft>
                <a:spcPct val="0"/>
              </a:spcAft>
              <a:defRPr>
                <a:solidFill>
                  <a:schemeClr val="tx1"/>
                </a:solidFill>
                <a:latin typeface="Arial" pitchFamily="34" charset="0"/>
                <a:cs typeface="Arial" pitchFamily="34" charset="0"/>
              </a:defRPr>
            </a:lvl2pPr>
            <a:lvl3pPr algn="r" rtl="1" fontAlgn="base">
              <a:spcBef>
                <a:spcPct val="0"/>
              </a:spcBef>
              <a:spcAft>
                <a:spcPct val="0"/>
              </a:spcAft>
              <a:defRPr>
                <a:solidFill>
                  <a:schemeClr val="tx1"/>
                </a:solidFill>
                <a:latin typeface="Arial" pitchFamily="34" charset="0"/>
                <a:cs typeface="Arial" pitchFamily="34" charset="0"/>
              </a:defRPr>
            </a:lvl3pPr>
            <a:lvl4pPr algn="r" rtl="1" fontAlgn="base">
              <a:spcBef>
                <a:spcPct val="0"/>
              </a:spcBef>
              <a:spcAft>
                <a:spcPct val="0"/>
              </a:spcAft>
              <a:defRPr>
                <a:solidFill>
                  <a:schemeClr val="tx1"/>
                </a:solidFill>
                <a:latin typeface="Arial" pitchFamily="34" charset="0"/>
                <a:cs typeface="Arial" pitchFamily="34" charset="0"/>
              </a:defRPr>
            </a:lvl4pPr>
            <a:lvl5pPr algn="r" rtl="1" fontAlgn="base">
              <a:spcBef>
                <a:spcPct val="0"/>
              </a:spcBef>
              <a:spcAft>
                <a:spcPct val="0"/>
              </a:spcAft>
              <a:defRPr>
                <a:solidFill>
                  <a:schemeClr val="tx1"/>
                </a:solidFill>
                <a:latin typeface="Arial" pitchFamily="34" charset="0"/>
                <a:cs typeface="Arial" pitchFamily="34" charset="0"/>
              </a:defRPr>
            </a:lvl5pPr>
            <a:lvl6pPr algn="r" rtl="1" fontAlgn="base">
              <a:spcBef>
                <a:spcPct val="0"/>
              </a:spcBef>
              <a:spcAft>
                <a:spcPct val="0"/>
              </a:spcAft>
              <a:defRPr>
                <a:solidFill>
                  <a:schemeClr val="tx1"/>
                </a:solidFill>
                <a:latin typeface="Arial" pitchFamily="34" charset="0"/>
                <a:cs typeface="Arial" pitchFamily="34" charset="0"/>
              </a:defRPr>
            </a:lvl6pPr>
            <a:lvl7pPr algn="r" rtl="1" fontAlgn="base">
              <a:spcBef>
                <a:spcPct val="0"/>
              </a:spcBef>
              <a:spcAft>
                <a:spcPct val="0"/>
              </a:spcAft>
              <a:defRPr>
                <a:solidFill>
                  <a:schemeClr val="tx1"/>
                </a:solidFill>
                <a:latin typeface="Arial" pitchFamily="34" charset="0"/>
                <a:cs typeface="Arial" pitchFamily="34" charset="0"/>
              </a:defRPr>
            </a:lvl7pPr>
            <a:lvl8pPr algn="r" rtl="1" fontAlgn="base">
              <a:spcBef>
                <a:spcPct val="0"/>
              </a:spcBef>
              <a:spcAft>
                <a:spcPct val="0"/>
              </a:spcAft>
              <a:defRPr>
                <a:solidFill>
                  <a:schemeClr val="tx1"/>
                </a:solidFill>
                <a:latin typeface="Arial" pitchFamily="34" charset="0"/>
                <a:cs typeface="Arial" pitchFamily="34" charset="0"/>
              </a:defRPr>
            </a:lvl8pPr>
            <a:lvl9pPr algn="r" rtl="1" fontAlgn="base">
              <a:spcBef>
                <a:spcPct val="0"/>
              </a:spcBef>
              <a:spcAft>
                <a:spcPct val="0"/>
              </a:spcAft>
              <a:defRPr>
                <a:solidFill>
                  <a:schemeClr val="tx1"/>
                </a:solidFill>
                <a:latin typeface="Arial" pitchFamily="34" charset="0"/>
                <a:cs typeface="Arial" pitchFamily="34" charset="0"/>
              </a:defRPr>
            </a:lvl9pPr>
          </a:lstStyle>
          <a:p>
            <a:pPr marL="0" marR="0" lvl="0" indent="0" algn="just" defTabSz="914400" eaLnBrk="0" fontAlgn="base" latinLnBrk="0" hangingPunct="0">
              <a:lnSpc>
                <a:spcPct val="150000"/>
              </a:lnSpc>
              <a:spcBef>
                <a:spcPct val="0"/>
              </a:spcBef>
              <a:spcAft>
                <a:spcPct val="0"/>
              </a:spcAft>
              <a:buClrTx/>
              <a:buSzTx/>
              <a:buFontTx/>
              <a:buNone/>
              <a:tabLst/>
            </a:pPr>
            <a:r>
              <a:rPr kumimoji="0" lang="fa-IR" altLang="fa-IR" sz="1700" b="1" i="0" u="none" strike="noStrike" cap="none" normalizeH="0" baseline="0" dirty="0" smtClean="0">
                <a:ln>
                  <a:noFill/>
                </a:ln>
                <a:solidFill>
                  <a:srgbClr val="00B050"/>
                </a:solidFill>
                <a:effectLst>
                  <a:outerShdw blurRad="38100" dist="38100" dir="2700000" algn="tl">
                    <a:srgbClr val="000000">
                      <a:alpha val="43137"/>
                    </a:srgbClr>
                  </a:outerShdw>
                </a:effectLst>
                <a:latin typeface="BYekan"/>
                <a:cs typeface="B Nazanin" panose="00000400000000000000" pitchFamily="2" charset="-78"/>
              </a:rPr>
              <a:t>متغیر تعدیل‌گر به طور مستقیم اما متغیر میانجی به طور غیرمستقیم رابطه متغیر مستقل و وابسته را تحت تأثیر قرار می‌دهد.</a:t>
            </a:r>
          </a:p>
          <a:p>
            <a:pPr marL="0" marR="0" lvl="0" indent="0" algn="just" defTabSz="914400" eaLnBrk="0" fontAlgn="base" latinLnBrk="0" hangingPunct="0">
              <a:lnSpc>
                <a:spcPct val="150000"/>
              </a:lnSpc>
              <a:spcBef>
                <a:spcPct val="0"/>
              </a:spcBef>
              <a:spcAft>
                <a:spcPct val="0"/>
              </a:spcAft>
              <a:buClrTx/>
              <a:buSzTx/>
              <a:buFontTx/>
              <a:buNone/>
              <a:tabLst/>
            </a:pPr>
            <a:endParaRPr lang="fa-IR" altLang="fa-IR" dirty="0">
              <a:solidFill>
                <a:srgbClr val="000000"/>
              </a:solidFill>
              <a:latin typeface="BYekan"/>
              <a:cs typeface="B Nazanin" panose="00000400000000000000" pitchFamily="2" charset="-78"/>
            </a:endParaRPr>
          </a:p>
          <a:p>
            <a:pPr marL="0" marR="0" lvl="0" indent="0" algn="just" defTabSz="914400" eaLnBrk="0" fontAlgn="base" latinLnBrk="0" hangingPunct="0">
              <a:lnSpc>
                <a:spcPct val="150000"/>
              </a:lnSpc>
              <a:spcBef>
                <a:spcPct val="0"/>
              </a:spcBef>
              <a:spcAft>
                <a:spcPct val="0"/>
              </a:spcAft>
              <a:buClrTx/>
              <a:buSzTx/>
              <a:buFontTx/>
              <a:buNone/>
              <a:tabLst/>
            </a:pPr>
            <a:endParaRPr kumimoji="0" lang="fa-IR" altLang="fa-IR" b="0" i="0" u="none" strike="noStrike" cap="none" normalizeH="0" baseline="0" dirty="0" smtClean="0">
              <a:ln>
                <a:noFill/>
              </a:ln>
              <a:solidFill>
                <a:srgbClr val="000000"/>
              </a:solidFill>
              <a:effectLst/>
              <a:latin typeface="BYekan"/>
              <a:cs typeface="B Nazanin" panose="00000400000000000000" pitchFamily="2" charset="-78"/>
            </a:endParaRPr>
          </a:p>
          <a:p>
            <a:pPr marL="0" marR="0" lvl="0" indent="0" algn="just" defTabSz="914400" eaLnBrk="0" fontAlgn="base" latinLnBrk="0" hangingPunct="0">
              <a:lnSpc>
                <a:spcPct val="150000"/>
              </a:lnSpc>
              <a:spcBef>
                <a:spcPct val="0"/>
              </a:spcBef>
              <a:spcAft>
                <a:spcPct val="0"/>
              </a:spcAft>
              <a:buClrTx/>
              <a:buSzTx/>
              <a:buFontTx/>
              <a:buNone/>
              <a:tabLst/>
            </a:pPr>
            <a:endParaRPr kumimoji="0" lang="fa-IR" altLang="fa-IR" b="0" i="0" u="none" strike="noStrike" cap="none" normalizeH="0" baseline="0" dirty="0" smtClean="0">
              <a:ln>
                <a:noFill/>
              </a:ln>
              <a:solidFill>
                <a:srgbClr val="000000"/>
              </a:solidFill>
              <a:effectLst/>
              <a:latin typeface="BYekan"/>
              <a:cs typeface="B Nazanin" panose="00000400000000000000" pitchFamily="2" charset="-78"/>
            </a:endParaRPr>
          </a:p>
          <a:p>
            <a:pPr marL="0" marR="0" lvl="0" indent="0" algn="just" defTabSz="914400" eaLnBrk="0" fontAlgn="base" latinLnBrk="0" hangingPunct="0">
              <a:lnSpc>
                <a:spcPct val="150000"/>
              </a:lnSpc>
              <a:spcBef>
                <a:spcPct val="0"/>
              </a:spcBef>
              <a:spcAft>
                <a:spcPct val="0"/>
              </a:spcAft>
              <a:buClrTx/>
              <a:buSzTx/>
              <a:buFontTx/>
              <a:buNone/>
              <a:tabLst/>
            </a:pPr>
            <a:endParaRPr lang="fa-IR" altLang="fa-IR" dirty="0">
              <a:solidFill>
                <a:srgbClr val="000000"/>
              </a:solidFill>
              <a:latin typeface="BYekan"/>
              <a:cs typeface="B Nazanin" panose="00000400000000000000" pitchFamily="2" charset="-78"/>
            </a:endParaRPr>
          </a:p>
          <a:p>
            <a:pPr marL="0" marR="0" lvl="0" indent="0" algn="just" defTabSz="914400" eaLnBrk="0" fontAlgn="base" latinLnBrk="0" hangingPunct="0">
              <a:lnSpc>
                <a:spcPct val="150000"/>
              </a:lnSpc>
              <a:spcBef>
                <a:spcPct val="0"/>
              </a:spcBef>
              <a:spcAft>
                <a:spcPct val="0"/>
              </a:spcAft>
              <a:buClrTx/>
              <a:buSzTx/>
              <a:buFontTx/>
              <a:buNone/>
              <a:tabLst/>
            </a:pPr>
            <a:endParaRPr kumimoji="0" lang="fa-IR" altLang="fa-IR" b="0" i="0" u="none" strike="noStrike" cap="none" normalizeH="0" baseline="0" dirty="0" smtClean="0">
              <a:ln>
                <a:noFill/>
              </a:ln>
              <a:solidFill>
                <a:srgbClr val="000000"/>
              </a:solidFill>
              <a:effectLst/>
              <a:latin typeface="BYekan"/>
              <a:cs typeface="B Nazanin" panose="00000400000000000000" pitchFamily="2" charset="-78"/>
            </a:endParaRPr>
          </a:p>
          <a:p>
            <a:pPr marL="0" marR="0" lvl="0" indent="0" algn="just" defTabSz="914400" eaLnBrk="0" fontAlgn="base" latinLnBrk="0" hangingPunct="0">
              <a:lnSpc>
                <a:spcPct val="150000"/>
              </a:lnSpc>
              <a:spcBef>
                <a:spcPct val="0"/>
              </a:spcBef>
              <a:spcAft>
                <a:spcPct val="0"/>
              </a:spcAft>
              <a:buClrTx/>
              <a:buSzTx/>
              <a:buFontTx/>
              <a:buNone/>
              <a:tabLst/>
            </a:pPr>
            <a:r>
              <a:rPr kumimoji="0" lang="fa-IR" altLang="fa-IR" b="1" i="0" u="none" strike="noStrike" cap="none" normalizeH="0" baseline="0" dirty="0" smtClean="0">
                <a:ln>
                  <a:noFill/>
                </a:ln>
                <a:solidFill>
                  <a:srgbClr val="000000"/>
                </a:solidFill>
                <a:effectLst/>
                <a:latin typeface="BYekan"/>
                <a:cs typeface="B Nazanin" panose="00000400000000000000" pitchFamily="2" charset="-78"/>
              </a:rPr>
              <a:t> برای مثال در رابطه «تبلیغات» و «فروش» متغیر «شهرت سازمان» نقش میانجی دارد.</a:t>
            </a:r>
          </a:p>
          <a:p>
            <a:pPr marL="0" marR="0" lvl="0" indent="0" algn="just" defTabSz="914400" eaLnBrk="0" fontAlgn="base" latinLnBrk="0" hangingPunct="0">
              <a:lnSpc>
                <a:spcPct val="150000"/>
              </a:lnSpc>
              <a:spcBef>
                <a:spcPct val="0"/>
              </a:spcBef>
              <a:spcAft>
                <a:spcPct val="0"/>
              </a:spcAft>
              <a:buClrTx/>
              <a:buSzTx/>
              <a:buFontTx/>
              <a:buNone/>
              <a:tabLst/>
            </a:pPr>
            <a:r>
              <a:rPr kumimoji="0" lang="fa-IR" altLang="fa-IR" b="1" i="0" u="none" strike="noStrike" cap="none" normalizeH="0" baseline="0" dirty="0" smtClean="0">
                <a:ln>
                  <a:noFill/>
                </a:ln>
                <a:solidFill>
                  <a:srgbClr val="000000"/>
                </a:solidFill>
                <a:effectLst/>
                <a:latin typeface="BYekan"/>
                <a:cs typeface="B Nazanin" panose="00000400000000000000" pitchFamily="2" charset="-78"/>
              </a:rPr>
              <a:t> همچنین «سطح رفاه» جامعه هدف، نقش تعدیل‌کننده دارد.</a:t>
            </a:r>
            <a:endParaRPr kumimoji="0" lang="fa-IR" altLang="fa-IR" b="1" i="0" u="none" strike="noStrike" cap="none" normalizeH="0" baseline="0" dirty="0" smtClean="0">
              <a:ln>
                <a:noFill/>
              </a:ln>
              <a:solidFill>
                <a:srgbClr val="001A57"/>
              </a:solidFill>
              <a:effectLst/>
              <a:latin typeface="BYekan"/>
              <a:cs typeface="B Nazanin" panose="00000400000000000000" pitchFamily="2" charset="-78"/>
            </a:endParaRPr>
          </a:p>
          <a:p>
            <a:pPr marL="0" marR="0" lvl="0" indent="0" defTabSz="914400" rtl="0" eaLnBrk="0" fontAlgn="base" latinLnBrk="0" hangingPunct="0">
              <a:lnSpc>
                <a:spcPct val="100000"/>
              </a:lnSpc>
              <a:spcBef>
                <a:spcPct val="0"/>
              </a:spcBef>
              <a:spcAft>
                <a:spcPct val="0"/>
              </a:spcAft>
              <a:buClrTx/>
              <a:buSzTx/>
              <a:buFontTx/>
              <a:buNone/>
              <a:tabLst/>
            </a:pPr>
            <a:r>
              <a:rPr kumimoji="0" lang="fa-IR" altLang="fa-IR" sz="1000" b="0" i="0" u="none" strike="noStrike" cap="none" normalizeH="0" baseline="0" dirty="0" smtClean="0">
                <a:ln>
                  <a:noFill/>
                </a:ln>
                <a:solidFill>
                  <a:srgbClr val="000000"/>
                </a:solidFill>
                <a:effectLst/>
                <a:latin typeface="BYekan"/>
                <a:cs typeface="Arial" pitchFamily="34" charset="0"/>
              </a:rPr>
              <a:t>  </a:t>
            </a:r>
            <a:endParaRPr kumimoji="0" lang="fa-IR" altLang="fa-IR" sz="1900" b="0" i="0" u="none" strike="noStrike" cap="none" normalizeH="0" baseline="0" dirty="0" smtClean="0">
              <a:ln>
                <a:noFill/>
              </a:ln>
              <a:solidFill>
                <a:srgbClr val="000000"/>
              </a:solidFill>
              <a:effectLst/>
              <a:latin typeface="BYekan"/>
              <a:cs typeface="Arial" pitchFamily="34" charset="0"/>
            </a:endParaRPr>
          </a:p>
        </p:txBody>
      </p:sp>
      <p:sp>
        <p:nvSpPr>
          <p:cNvPr id="5" name="AutoShape 2" descr="&quot;&quot;&lt;/p"/>
          <p:cNvSpPr>
            <a:spLocks noChangeAspect="1" noChangeArrowheads="1"/>
          </p:cNvSpPr>
          <p:nvPr/>
        </p:nvSpPr>
        <p:spPr bwMode="auto">
          <a:xfrm>
            <a:off x="-1588" y="168275"/>
            <a:ext cx="304801"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sp>
        <p:nvSpPr>
          <p:cNvPr id="6" name="AutoShape 3" descr="&quot;&quot;&lt;/p"/>
          <p:cNvSpPr>
            <a:spLocks noChangeAspect="1" noChangeArrowheads="1"/>
          </p:cNvSpPr>
          <p:nvPr/>
        </p:nvSpPr>
        <p:spPr bwMode="auto">
          <a:xfrm>
            <a:off x="-1588" y="793750"/>
            <a:ext cx="304801"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pic>
        <p:nvPicPr>
          <p:cNvPr id="2052" name="Picture 4" descr="C:\Users\solmaz\Desktop\mediator-moderato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4971" y="1635825"/>
            <a:ext cx="8649442" cy="184364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724337" y="5137819"/>
            <a:ext cx="1436914" cy="593766"/>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b="1" dirty="0" smtClean="0">
                <a:solidFill>
                  <a:srgbClr val="C00000"/>
                </a:solidFill>
                <a:cs typeface="B Titr" panose="00000700000000000000" pitchFamily="2" charset="-78"/>
              </a:rPr>
              <a:t>شهرت سازمان</a:t>
            </a:r>
            <a:endParaRPr lang="fa-IR" b="1" dirty="0">
              <a:solidFill>
                <a:srgbClr val="C00000"/>
              </a:solidFill>
              <a:cs typeface="B Titr" panose="00000700000000000000" pitchFamily="2" charset="-78"/>
            </a:endParaRPr>
          </a:p>
        </p:txBody>
      </p:sp>
      <p:sp>
        <p:nvSpPr>
          <p:cNvPr id="12" name="Rectangle 11"/>
          <p:cNvSpPr/>
          <p:nvPr/>
        </p:nvSpPr>
        <p:spPr>
          <a:xfrm>
            <a:off x="5721677" y="5149694"/>
            <a:ext cx="1436914" cy="5937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b="1" dirty="0" smtClean="0">
                <a:solidFill>
                  <a:schemeClr val="tx1"/>
                </a:solidFill>
                <a:cs typeface="B Titr" panose="00000700000000000000" pitchFamily="2" charset="-78"/>
              </a:rPr>
              <a:t>تبلیغات</a:t>
            </a:r>
            <a:endParaRPr lang="fa-IR" b="1" dirty="0">
              <a:solidFill>
                <a:schemeClr val="tx1"/>
              </a:solidFill>
              <a:cs typeface="B Titr" panose="00000700000000000000" pitchFamily="2" charset="-78"/>
            </a:endParaRPr>
          </a:p>
        </p:txBody>
      </p:sp>
      <p:sp>
        <p:nvSpPr>
          <p:cNvPr id="13" name="Rectangle 12"/>
          <p:cNvSpPr/>
          <p:nvPr/>
        </p:nvSpPr>
        <p:spPr>
          <a:xfrm>
            <a:off x="1743695" y="5137819"/>
            <a:ext cx="1436914" cy="5937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b="1" dirty="0" smtClean="0">
                <a:solidFill>
                  <a:schemeClr val="tx1"/>
                </a:solidFill>
                <a:cs typeface="B Titr" panose="00000700000000000000" pitchFamily="2" charset="-78"/>
              </a:rPr>
              <a:t>فروش</a:t>
            </a:r>
            <a:endParaRPr lang="fa-IR" b="1" dirty="0">
              <a:solidFill>
                <a:schemeClr val="tx1"/>
              </a:solidFill>
              <a:cs typeface="B Titr" panose="00000700000000000000" pitchFamily="2" charset="-78"/>
            </a:endParaRPr>
          </a:p>
        </p:txBody>
      </p:sp>
      <p:sp>
        <p:nvSpPr>
          <p:cNvPr id="14" name="Rectangle 13"/>
          <p:cNvSpPr/>
          <p:nvPr/>
        </p:nvSpPr>
        <p:spPr>
          <a:xfrm>
            <a:off x="8166266" y="5073437"/>
            <a:ext cx="1436914" cy="5937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b="1" dirty="0" smtClean="0">
                <a:solidFill>
                  <a:schemeClr val="tx1"/>
                </a:solidFill>
                <a:cs typeface="B Titr" panose="00000700000000000000" pitchFamily="2" charset="-78"/>
              </a:rPr>
              <a:t>فروش</a:t>
            </a:r>
            <a:endParaRPr lang="fa-IR" b="1" dirty="0">
              <a:solidFill>
                <a:schemeClr val="tx1"/>
              </a:solidFill>
              <a:cs typeface="B Titr" panose="00000700000000000000" pitchFamily="2" charset="-78"/>
            </a:endParaRPr>
          </a:p>
        </p:txBody>
      </p:sp>
      <p:sp>
        <p:nvSpPr>
          <p:cNvPr id="15" name="Rectangle 14"/>
          <p:cNvSpPr/>
          <p:nvPr/>
        </p:nvSpPr>
        <p:spPr>
          <a:xfrm>
            <a:off x="10544299" y="5056813"/>
            <a:ext cx="1436914" cy="5937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b="1" dirty="0" smtClean="0">
                <a:solidFill>
                  <a:schemeClr val="tx1"/>
                </a:solidFill>
                <a:cs typeface="B Titr" panose="00000700000000000000" pitchFamily="2" charset="-78"/>
              </a:rPr>
              <a:t>تبلیغات</a:t>
            </a:r>
            <a:endParaRPr lang="fa-IR" b="1" dirty="0">
              <a:solidFill>
                <a:schemeClr val="tx1"/>
              </a:solidFill>
              <a:cs typeface="B Titr" panose="00000700000000000000" pitchFamily="2" charset="-78"/>
            </a:endParaRPr>
          </a:p>
        </p:txBody>
      </p:sp>
      <p:cxnSp>
        <p:nvCxnSpPr>
          <p:cNvPr id="16" name="Straight Arrow Connector 15"/>
          <p:cNvCxnSpPr/>
          <p:nvPr/>
        </p:nvCxnSpPr>
        <p:spPr>
          <a:xfrm flipH="1">
            <a:off x="3160814" y="5412930"/>
            <a:ext cx="556163" cy="0"/>
          </a:xfrm>
          <a:prstGeom prst="straightConnector1">
            <a:avLst/>
          </a:prstGeom>
          <a:ln w="31750">
            <a:solidFill>
              <a:srgbClr val="6600CC"/>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5140901" y="5434701"/>
            <a:ext cx="567786" cy="1"/>
          </a:xfrm>
          <a:prstGeom prst="straightConnector1">
            <a:avLst/>
          </a:prstGeom>
          <a:ln w="31750">
            <a:solidFill>
              <a:srgbClr val="6600CC"/>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14" idx="3"/>
          </p:cNvCxnSpPr>
          <p:nvPr/>
        </p:nvCxnSpPr>
        <p:spPr>
          <a:xfrm flipH="1">
            <a:off x="9603180" y="5366710"/>
            <a:ext cx="941120" cy="3610"/>
          </a:xfrm>
          <a:prstGeom prst="straightConnector1">
            <a:avLst/>
          </a:prstGeom>
          <a:ln w="31750">
            <a:solidFill>
              <a:srgbClr val="6600CC"/>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10042072" y="5366710"/>
            <a:ext cx="0" cy="600987"/>
          </a:xfrm>
          <a:prstGeom prst="straightConnector1">
            <a:avLst/>
          </a:prstGeom>
          <a:ln w="31750">
            <a:solidFill>
              <a:srgbClr val="6600CC"/>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9355282" y="5966707"/>
            <a:ext cx="1436914" cy="593766"/>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fa-IR" b="1" dirty="0" smtClean="0">
                <a:solidFill>
                  <a:srgbClr val="C00000"/>
                </a:solidFill>
                <a:cs typeface="B Titr" panose="00000700000000000000" pitchFamily="2" charset="-78"/>
              </a:rPr>
              <a:t>سطح رفاه</a:t>
            </a:r>
            <a:endParaRPr lang="fa-IR" b="1" dirty="0">
              <a:solidFill>
                <a:srgbClr val="C00000"/>
              </a:solidFill>
              <a:cs typeface="B Titr" panose="00000700000000000000" pitchFamily="2" charset="-78"/>
            </a:endParaRPr>
          </a:p>
        </p:txBody>
      </p:sp>
      <p:cxnSp>
        <p:nvCxnSpPr>
          <p:cNvPr id="36" name="Straight Arrow Connector 35"/>
          <p:cNvCxnSpPr>
            <a:endCxn id="13" idx="2"/>
          </p:cNvCxnSpPr>
          <p:nvPr/>
        </p:nvCxnSpPr>
        <p:spPr>
          <a:xfrm flipV="1">
            <a:off x="2462152" y="5731585"/>
            <a:ext cx="0" cy="583869"/>
          </a:xfrm>
          <a:prstGeom prst="straightConnector1">
            <a:avLst/>
          </a:prstGeom>
          <a:ln w="31750">
            <a:solidFill>
              <a:srgbClr val="6600CC"/>
            </a:solidFill>
            <a:tailEnd type="arrow"/>
          </a:ln>
        </p:spPr>
        <p:style>
          <a:lnRef idx="1">
            <a:schemeClr val="accent1"/>
          </a:lnRef>
          <a:fillRef idx="0">
            <a:schemeClr val="accent1"/>
          </a:fillRef>
          <a:effectRef idx="0">
            <a:schemeClr val="accent1"/>
          </a:effectRef>
          <a:fontRef idx="minor">
            <a:schemeClr val="tx1"/>
          </a:fontRef>
        </p:style>
      </p:cxnSp>
      <p:cxnSp>
        <p:nvCxnSpPr>
          <p:cNvPr id="2054" name="Straight Connector 2053"/>
          <p:cNvCxnSpPr/>
          <p:nvPr/>
        </p:nvCxnSpPr>
        <p:spPr>
          <a:xfrm>
            <a:off x="6423436" y="5743460"/>
            <a:ext cx="0" cy="571994"/>
          </a:xfrm>
          <a:prstGeom prst="line">
            <a:avLst/>
          </a:prstGeom>
          <a:ln w="31750">
            <a:solidFill>
              <a:srgbClr val="6600CC"/>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2462152" y="6315454"/>
            <a:ext cx="3961284" cy="0"/>
          </a:xfrm>
          <a:prstGeom prst="line">
            <a:avLst/>
          </a:prstGeom>
          <a:ln w="31750">
            <a:solidFill>
              <a:srgbClr val="6600CC"/>
            </a:solidFill>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4" name="Rectangle 3"/>
          <p:cNvSpPr/>
          <p:nvPr/>
        </p:nvSpPr>
        <p:spPr>
          <a:xfrm>
            <a:off x="7638769" y="424418"/>
            <a:ext cx="3308919" cy="400110"/>
          </a:xfrm>
          <a:prstGeom prst="rect">
            <a:avLst/>
          </a:prstGeom>
        </p:spPr>
        <p:txBody>
          <a:bodyPr wrap="none">
            <a:spAutoFit/>
          </a:bodyPr>
          <a:lstStyle/>
          <a:p>
            <a:pPr lvl="0" algn="justLow" defTabSz="914400" rtl="1" fontAlgn="base">
              <a:spcBef>
                <a:spcPct val="0"/>
              </a:spcBef>
              <a:spcAft>
                <a:spcPct val="0"/>
              </a:spcAft>
            </a:pPr>
            <a:r>
              <a:rPr lang="ar-SA" altLang="fa-IR" sz="2000" b="1" dirty="0">
                <a:solidFill>
                  <a:srgbClr val="C00000"/>
                </a:solidFill>
                <a:latin typeface="BYekan"/>
                <a:cs typeface="B Titr" panose="00000700000000000000" pitchFamily="2" charset="-78"/>
              </a:rPr>
              <a:t>تفاوت متغیر تعدیل کننده و میانجی </a:t>
            </a:r>
            <a:endParaRPr lang="fa-IR" altLang="fa-IR" sz="2000" b="1" dirty="0">
              <a:solidFill>
                <a:srgbClr val="C00000"/>
              </a:solidFill>
              <a:latin typeface="BYekan"/>
              <a:cs typeface="B Titr" panose="00000700000000000000" pitchFamily="2" charset="-78"/>
            </a:endParaRPr>
          </a:p>
        </p:txBody>
      </p:sp>
    </p:spTree>
    <p:extLst>
      <p:ext uri="{BB962C8B-B14F-4D97-AF65-F5344CB8AC3E}">
        <p14:creationId xmlns:p14="http://schemas.microsoft.com/office/powerpoint/2010/main" val="1518224368"/>
      </p:ext>
    </p:extLst>
  </p:cSld>
  <p:clrMapOvr>
    <a:masterClrMapping/>
  </p:clrMapOvr>
  <mc:AlternateContent xmlns:mc="http://schemas.openxmlformats.org/markup-compatibility/2006" xmlns:p14="http://schemas.microsoft.com/office/powerpoint/2010/main">
    <mc:Choice Requires="p14">
      <p:transition spd="slow" p14:dur="2000" advTm="129762"/>
    </mc:Choice>
    <mc:Fallback xmlns="">
      <p:transition spd="slow" advTm="129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a:xfrm>
            <a:off x="1" y="6492879"/>
            <a:ext cx="683339" cy="365125"/>
          </a:xfrm>
        </p:spPr>
        <p:txBody>
          <a:bodyPr/>
          <a:lstStyle/>
          <a:p>
            <a:pPr algn="ctr"/>
            <a:r>
              <a:rPr lang="fa-IR" sz="1800" b="1" dirty="0" smtClean="0">
                <a:solidFill>
                  <a:schemeClr val="bg1"/>
                </a:solidFill>
                <a:cs typeface="B Nazanin" panose="00000400000000000000" pitchFamily="2" charset="-78"/>
              </a:rPr>
              <a:t>4</a:t>
            </a:r>
            <a:endParaRPr lang="en-US" sz="1800" b="1" dirty="0">
              <a:solidFill>
                <a:schemeClr val="bg1"/>
              </a:solidFill>
              <a:cs typeface="B Nazanin" panose="00000400000000000000" pitchFamily="2" charset="-78"/>
            </a:endParaRPr>
          </a:p>
        </p:txBody>
      </p:sp>
      <p:sp>
        <p:nvSpPr>
          <p:cNvPr id="2" name="Rectangle 1"/>
          <p:cNvSpPr/>
          <p:nvPr/>
        </p:nvSpPr>
        <p:spPr>
          <a:xfrm>
            <a:off x="2395920" y="2354925"/>
            <a:ext cx="8728361" cy="2550698"/>
          </a:xfrm>
          <a:prstGeom prst="rect">
            <a:avLst/>
          </a:prstGeom>
        </p:spPr>
        <p:txBody>
          <a:bodyPr wrap="square">
            <a:spAutoFit/>
          </a:bodyPr>
          <a:lstStyle/>
          <a:p>
            <a:pPr algn="just" rtl="1">
              <a:lnSpc>
                <a:spcPct val="150000"/>
              </a:lnSpc>
            </a:pPr>
            <a:r>
              <a:rPr lang="fa-IR" b="1" dirty="0" smtClean="0">
                <a:cs typeface="B Nazanin" panose="00000400000000000000" pitchFamily="2" charset="-78"/>
              </a:rPr>
              <a:t>تفاوت متغیرهای کنترل با تعدیل‌کننده در آن است که </a:t>
            </a:r>
            <a:r>
              <a:rPr lang="fa-IR" b="1" dirty="0" smtClean="0">
                <a:solidFill>
                  <a:srgbClr val="3333CC"/>
                </a:solidFill>
                <a:cs typeface="B Nazanin" panose="00000400000000000000" pitchFamily="2" charset="-78"/>
              </a:rPr>
              <a:t>اثرهای متغیرهای کنترل از میان می‌رود در حالی‌که اثر متغیرهای تعدیل کننده بررسی می شود</a:t>
            </a:r>
            <a:r>
              <a:rPr lang="fa-IR" b="1" dirty="0" smtClean="0">
                <a:cs typeface="B Nazanin" panose="00000400000000000000" pitchFamily="2" charset="-78"/>
              </a:rPr>
              <a:t>. باید توجه داشت که </a:t>
            </a:r>
            <a:r>
              <a:rPr lang="fa-IR" b="1" dirty="0" smtClean="0">
                <a:solidFill>
                  <a:srgbClr val="FF0000"/>
                </a:solidFill>
                <a:cs typeface="B Nazanin" panose="00000400000000000000" pitchFamily="2" charset="-78"/>
              </a:rPr>
              <a:t>اغلب اوقات در بیان فرضیه‌ها، اشاره‌ای  به متغیرهای کنترل نمی‌شود</a:t>
            </a:r>
            <a:r>
              <a:rPr lang="fa-IR" b="1" dirty="0" smtClean="0">
                <a:cs typeface="B Nazanin" panose="00000400000000000000" pitchFamily="2" charset="-78"/>
              </a:rPr>
              <a:t>. لذا لازم است مشخص شود که متغیرهای کنترل چه بوده و اثر آنها چگونه حذف یا خنثی شده است. </a:t>
            </a:r>
          </a:p>
          <a:p>
            <a:pPr algn="just" rtl="1">
              <a:lnSpc>
                <a:spcPct val="150000"/>
              </a:lnSpc>
            </a:pPr>
            <a:r>
              <a:rPr lang="fa-IR" b="1" dirty="0" smtClean="0">
                <a:cs typeface="B Nazanin" panose="00000400000000000000" pitchFamily="2" charset="-78"/>
              </a:rPr>
              <a:t>پژوهشگر باید فقط متغیرهایی را کنترل کند که بر یک متغیر یا بر هر دو متغیر تأثیر دارند یا این که می توانند بین دو متغیر نقش متغیر مداخله گر را بازی کند.</a:t>
            </a:r>
          </a:p>
        </p:txBody>
      </p:sp>
      <p:pic>
        <p:nvPicPr>
          <p:cNvPr id="4" name="Picture 3" descr="C:\Users\solmaz\Desktop\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14413" y="91192"/>
            <a:ext cx="1066800" cy="1000125"/>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5" name="Rectangle 4"/>
          <p:cNvSpPr/>
          <p:nvPr/>
        </p:nvSpPr>
        <p:spPr>
          <a:xfrm>
            <a:off x="7967648" y="1116395"/>
            <a:ext cx="3156633" cy="515526"/>
          </a:xfrm>
          <a:prstGeom prst="rect">
            <a:avLst/>
          </a:prstGeom>
        </p:spPr>
        <p:txBody>
          <a:bodyPr wrap="none">
            <a:spAutoFit/>
          </a:bodyPr>
          <a:lstStyle/>
          <a:p>
            <a:pPr algn="just" rtl="1">
              <a:lnSpc>
                <a:spcPct val="150000"/>
              </a:lnSpc>
            </a:pPr>
            <a:r>
              <a:rPr lang="fa-IR" sz="2000" b="1" dirty="0">
                <a:solidFill>
                  <a:srgbClr val="C00000"/>
                </a:solidFill>
                <a:cs typeface="B Titr" panose="00000700000000000000" pitchFamily="2" charset="-78"/>
              </a:rPr>
              <a:t>تفاوت متغیر کنترل با تعدیل </a:t>
            </a:r>
            <a:r>
              <a:rPr lang="fa-IR" sz="2000" b="1" dirty="0" smtClean="0">
                <a:solidFill>
                  <a:srgbClr val="C00000"/>
                </a:solidFill>
                <a:cs typeface="B Titr" panose="00000700000000000000" pitchFamily="2" charset="-78"/>
              </a:rPr>
              <a:t>کننده</a:t>
            </a:r>
            <a:endParaRPr lang="fa-IR" sz="2000" b="1" dirty="0">
              <a:solidFill>
                <a:srgbClr val="C00000"/>
              </a:solidFill>
              <a:cs typeface="B Titr" panose="00000700000000000000" pitchFamily="2" charset="-78"/>
            </a:endParaRPr>
          </a:p>
        </p:txBody>
      </p:sp>
    </p:spTree>
    <p:extLst>
      <p:ext uri="{BB962C8B-B14F-4D97-AF65-F5344CB8AC3E}">
        <p14:creationId xmlns:p14="http://schemas.microsoft.com/office/powerpoint/2010/main" val="2999458362"/>
      </p:ext>
    </p:extLst>
  </p:cSld>
  <p:clrMapOvr>
    <a:masterClrMapping/>
  </p:clrMapOvr>
  <mc:AlternateContent xmlns:mc="http://schemas.openxmlformats.org/markup-compatibility/2006" xmlns:p14="http://schemas.microsoft.com/office/powerpoint/2010/main">
    <mc:Choice Requires="p14">
      <p:transition spd="slow" p14:dur="2000" advTm="89751"/>
    </mc:Choice>
    <mc:Fallback xmlns="">
      <p:transition spd="slow" advTm="89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a:xfrm>
            <a:off x="1" y="6492879"/>
            <a:ext cx="683339" cy="365125"/>
          </a:xfrm>
        </p:spPr>
        <p:txBody>
          <a:bodyPr/>
          <a:lstStyle/>
          <a:p>
            <a:pPr algn="ctr"/>
            <a:r>
              <a:rPr lang="fa-IR" sz="1800" b="1" dirty="0" smtClean="0">
                <a:solidFill>
                  <a:schemeClr val="bg1"/>
                </a:solidFill>
                <a:cs typeface="B Nazanin" panose="00000400000000000000" pitchFamily="2" charset="-78"/>
              </a:rPr>
              <a:t>5</a:t>
            </a:r>
            <a:endParaRPr lang="en-US" sz="1800" b="1" dirty="0">
              <a:solidFill>
                <a:schemeClr val="bg1"/>
              </a:solidFill>
              <a:cs typeface="B Nazanin" panose="00000400000000000000" pitchFamily="2" charset="-78"/>
            </a:endParaRPr>
          </a:p>
        </p:txBody>
      </p:sp>
      <p:sp>
        <p:nvSpPr>
          <p:cNvPr id="2" name="Rectangle 1"/>
          <p:cNvSpPr/>
          <p:nvPr/>
        </p:nvSpPr>
        <p:spPr>
          <a:xfrm>
            <a:off x="1627907" y="1678032"/>
            <a:ext cx="9286506" cy="4154984"/>
          </a:xfrm>
          <a:prstGeom prst="rect">
            <a:avLst/>
          </a:prstGeom>
        </p:spPr>
        <p:txBody>
          <a:bodyPr wrap="square">
            <a:spAutoFit/>
          </a:bodyPr>
          <a:lstStyle/>
          <a:p>
            <a:pPr algn="just" rtl="1">
              <a:lnSpc>
                <a:spcPct val="150000"/>
              </a:lnSpc>
            </a:pPr>
            <a:r>
              <a:rPr lang="fa-IR" b="1" dirty="0" smtClean="0">
                <a:solidFill>
                  <a:srgbClr val="FF6600"/>
                </a:solidFill>
                <a:effectLst>
                  <a:outerShdw blurRad="38100" dist="38100" dir="2700000" algn="tl">
                    <a:srgbClr val="000000">
                      <a:alpha val="43137"/>
                    </a:srgbClr>
                  </a:outerShdw>
                </a:effectLst>
                <a:cs typeface="B Titr" panose="00000700000000000000" pitchFamily="2" charset="-78"/>
              </a:rPr>
              <a:t>مثال:</a:t>
            </a:r>
          </a:p>
          <a:p>
            <a:pPr algn="just" rtl="1">
              <a:lnSpc>
                <a:spcPct val="150000"/>
              </a:lnSpc>
            </a:pPr>
            <a:endParaRPr lang="fa-IR" sz="1600" b="1" dirty="0" smtClean="0">
              <a:cs typeface="B Titr" panose="00000700000000000000" pitchFamily="2" charset="-78"/>
            </a:endParaRPr>
          </a:p>
          <a:p>
            <a:pPr algn="just" rtl="1">
              <a:lnSpc>
                <a:spcPct val="150000"/>
              </a:lnSpc>
            </a:pPr>
            <a:r>
              <a:rPr lang="fa-IR" b="1" dirty="0" smtClean="0">
                <a:effectLst>
                  <a:outerShdw blurRad="38100" dist="38100" dir="2700000" algn="tl">
                    <a:srgbClr val="000000">
                      <a:alpha val="43137"/>
                    </a:srgbClr>
                  </a:outerShdw>
                </a:effectLst>
                <a:cs typeface="B Nazanin" panose="00000400000000000000" pitchFamily="2" charset="-78"/>
              </a:rPr>
              <a:t>استفاده ازانواع سیستم پاداش(تشویق)، در سال‌های اول خدمت بیش از استفاده آنها در سال‌های پایان خدمت موجب رضایت شغلی می‌شود.</a:t>
            </a:r>
          </a:p>
          <a:p>
            <a:pPr algn="just" rtl="1">
              <a:lnSpc>
                <a:spcPct val="150000"/>
              </a:lnSpc>
            </a:pPr>
            <a:endParaRPr lang="fa-IR" sz="1600" b="1" dirty="0" smtClean="0">
              <a:cs typeface="B Nazanin" panose="00000400000000000000" pitchFamily="2" charset="-78"/>
            </a:endParaRPr>
          </a:p>
          <a:p>
            <a:pPr marL="177800" indent="-177800" algn="just" rtl="1">
              <a:lnSpc>
                <a:spcPct val="150000"/>
              </a:lnSpc>
              <a:buFont typeface="Arial" panose="020B0604020202020204" pitchFamily="34" charset="0"/>
              <a:buChar char="•"/>
            </a:pPr>
            <a:r>
              <a:rPr lang="fa-IR" b="1" dirty="0" smtClean="0">
                <a:solidFill>
                  <a:srgbClr val="0000CC"/>
                </a:solidFill>
                <a:cs typeface="B Nazanin" panose="00000400000000000000" pitchFamily="2" charset="-78"/>
              </a:rPr>
              <a:t>متغیر مستقل: </a:t>
            </a:r>
            <a:r>
              <a:rPr lang="fa-IR" b="1" dirty="0">
                <a:cs typeface="B Nazanin" panose="00000400000000000000" pitchFamily="2" charset="-78"/>
              </a:rPr>
              <a:t>سیستم </a:t>
            </a:r>
            <a:r>
              <a:rPr lang="fa-IR" b="1" dirty="0" smtClean="0">
                <a:cs typeface="B Nazanin" panose="00000400000000000000" pitchFamily="2" charset="-78"/>
              </a:rPr>
              <a:t>پاداش(تشویق)</a:t>
            </a:r>
          </a:p>
          <a:p>
            <a:pPr marL="177800" indent="-177800" algn="just" rtl="1">
              <a:lnSpc>
                <a:spcPct val="150000"/>
              </a:lnSpc>
              <a:buFont typeface="Arial" panose="020B0604020202020204" pitchFamily="34" charset="0"/>
              <a:buChar char="•"/>
            </a:pPr>
            <a:r>
              <a:rPr lang="fa-IR" b="1" dirty="0" smtClean="0">
                <a:solidFill>
                  <a:srgbClr val="0000CC"/>
                </a:solidFill>
                <a:cs typeface="B Nazanin" panose="00000400000000000000" pitchFamily="2" charset="-78"/>
              </a:rPr>
              <a:t>متغیر وابسته: </a:t>
            </a:r>
            <a:r>
              <a:rPr lang="fa-IR" b="1" dirty="0" smtClean="0">
                <a:cs typeface="B Nazanin" panose="00000400000000000000" pitchFamily="2" charset="-78"/>
              </a:rPr>
              <a:t>رضایت شغلی</a:t>
            </a:r>
          </a:p>
          <a:p>
            <a:pPr marL="177800" indent="-177800" algn="just" rtl="1">
              <a:lnSpc>
                <a:spcPct val="150000"/>
              </a:lnSpc>
              <a:buFont typeface="Arial" panose="020B0604020202020204" pitchFamily="34" charset="0"/>
              <a:buChar char="•"/>
            </a:pPr>
            <a:r>
              <a:rPr lang="fa-IR" b="1" dirty="0" smtClean="0">
                <a:solidFill>
                  <a:srgbClr val="0000CC"/>
                </a:solidFill>
                <a:cs typeface="B Nazanin" panose="00000400000000000000" pitchFamily="2" charset="-78"/>
              </a:rPr>
              <a:t>متغیر تعدیل کننده: </a:t>
            </a:r>
            <a:r>
              <a:rPr lang="fa-IR" b="1" dirty="0" smtClean="0">
                <a:cs typeface="B Nazanin" panose="00000400000000000000" pitchFamily="2" charset="-78"/>
              </a:rPr>
              <a:t>سال‌های خدمت</a:t>
            </a:r>
          </a:p>
          <a:p>
            <a:pPr marL="177800" indent="-177800" algn="just" rtl="1">
              <a:lnSpc>
                <a:spcPct val="150000"/>
              </a:lnSpc>
              <a:buFont typeface="Arial" panose="020B0604020202020204" pitchFamily="34" charset="0"/>
              <a:buChar char="•"/>
            </a:pPr>
            <a:r>
              <a:rPr lang="fa-IR" b="1" dirty="0" smtClean="0">
                <a:solidFill>
                  <a:srgbClr val="0000CC"/>
                </a:solidFill>
                <a:cs typeface="B Nazanin" panose="00000400000000000000" pitchFamily="2" charset="-78"/>
              </a:rPr>
              <a:t>متغیر کنترل: </a:t>
            </a:r>
            <a:r>
              <a:rPr lang="fa-IR" b="1" dirty="0" smtClean="0">
                <a:cs typeface="B Nazanin" panose="00000400000000000000" pitchFamily="2" charset="-78"/>
              </a:rPr>
              <a:t>نوع سازمان</a:t>
            </a:r>
          </a:p>
          <a:p>
            <a:pPr marL="177800" indent="-177800" algn="just" rtl="1">
              <a:lnSpc>
                <a:spcPct val="150000"/>
              </a:lnSpc>
              <a:buFont typeface="Arial" panose="020B0604020202020204" pitchFamily="34" charset="0"/>
              <a:buChar char="•"/>
            </a:pPr>
            <a:r>
              <a:rPr lang="fa-IR" b="1" dirty="0" smtClean="0">
                <a:solidFill>
                  <a:srgbClr val="0000CC"/>
                </a:solidFill>
                <a:cs typeface="B Nazanin" panose="00000400000000000000" pitchFamily="2" charset="-78"/>
              </a:rPr>
              <a:t>متغیر مداخله‌گر: </a:t>
            </a:r>
            <a:r>
              <a:rPr lang="fa-IR" b="1" dirty="0" smtClean="0">
                <a:cs typeface="B Nazanin" panose="00000400000000000000" pitchFamily="2" charset="-78"/>
              </a:rPr>
              <a:t>انگیزه شغلی</a:t>
            </a:r>
            <a:endParaRPr lang="fa-IR" b="1" dirty="0">
              <a:cs typeface="B Nazanin" panose="00000400000000000000" pitchFamily="2" charset="-78"/>
            </a:endParaRPr>
          </a:p>
        </p:txBody>
      </p:sp>
      <p:pic>
        <p:nvPicPr>
          <p:cNvPr id="4" name="Picture 3" descr="C:\Users\solmaz\Desktop\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14413" y="91192"/>
            <a:ext cx="1066800" cy="1000125"/>
          </a:xfrm>
          <a:prstGeom prst="rect">
            <a:avLst/>
          </a:prstGeom>
          <a:noFill/>
          <a:ln>
            <a:noFill/>
          </a:ln>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7" name="Striped Right Arrow 6"/>
          <p:cNvSpPr/>
          <p:nvPr/>
        </p:nvSpPr>
        <p:spPr>
          <a:xfrm rot="10800000">
            <a:off x="10914413" y="2443350"/>
            <a:ext cx="658089" cy="492824"/>
          </a:xfrm>
          <a:prstGeom prst="stripedRightArrow">
            <a:avLst>
              <a:gd name="adj1" fmla="val 50000"/>
              <a:gd name="adj2" fmla="val 55882"/>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Tree>
    <p:extLst>
      <p:ext uri="{BB962C8B-B14F-4D97-AF65-F5344CB8AC3E}">
        <p14:creationId xmlns:p14="http://schemas.microsoft.com/office/powerpoint/2010/main" val="961190463"/>
      </p:ext>
    </p:extLst>
  </p:cSld>
  <p:clrMapOvr>
    <a:masterClrMapping/>
  </p:clrMapOvr>
  <mc:AlternateContent xmlns:mc="http://schemas.openxmlformats.org/markup-compatibility/2006" xmlns:p14="http://schemas.microsoft.com/office/powerpoint/2010/main">
    <mc:Choice Requires="p14">
      <p:transition spd="slow" p14:dur="2000" advTm="297793"/>
    </mc:Choice>
    <mc:Fallback xmlns="">
      <p:transition spd="slow" advTm="297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a:xfrm>
            <a:off x="1" y="6492879"/>
            <a:ext cx="683339" cy="365125"/>
          </a:xfrm>
        </p:spPr>
        <p:txBody>
          <a:bodyPr/>
          <a:lstStyle/>
          <a:p>
            <a:pPr algn="ctr"/>
            <a:r>
              <a:rPr lang="fa-IR" sz="1800" b="1" dirty="0" smtClean="0">
                <a:solidFill>
                  <a:schemeClr val="bg1"/>
                </a:solidFill>
                <a:cs typeface="B Nazanin" panose="00000400000000000000" pitchFamily="2" charset="-78"/>
              </a:rPr>
              <a:t>6</a:t>
            </a:r>
            <a:endParaRPr lang="en-US" sz="1800" b="1" dirty="0">
              <a:solidFill>
                <a:schemeClr val="bg1"/>
              </a:solidFill>
              <a:cs typeface="B Nazanin" panose="00000400000000000000" pitchFamily="2" charset="-78"/>
            </a:endParaRPr>
          </a:p>
        </p:txBody>
      </p:sp>
      <p:sp>
        <p:nvSpPr>
          <p:cNvPr id="2" name="Rectangle 1"/>
          <p:cNvSpPr/>
          <p:nvPr/>
        </p:nvSpPr>
        <p:spPr>
          <a:xfrm>
            <a:off x="2090056" y="1238645"/>
            <a:ext cx="9144001" cy="5032147"/>
          </a:xfrm>
          <a:prstGeom prst="rect">
            <a:avLst/>
          </a:prstGeom>
        </p:spPr>
        <p:txBody>
          <a:bodyPr wrap="square">
            <a:spAutoFit/>
          </a:bodyPr>
          <a:lstStyle/>
          <a:p>
            <a:pPr algn="just" rtl="1">
              <a:lnSpc>
                <a:spcPct val="150000"/>
              </a:lnSpc>
            </a:pPr>
            <a:r>
              <a:rPr lang="fa-IR" b="1" dirty="0" smtClean="0">
                <a:effectLst>
                  <a:outerShdw blurRad="38100" dist="38100" dir="2700000" algn="tl">
                    <a:srgbClr val="000000">
                      <a:alpha val="43137"/>
                    </a:srgbClr>
                  </a:outerShdw>
                </a:effectLst>
                <a:cs typeface="B Titr" panose="00000700000000000000" pitchFamily="2" charset="-78"/>
              </a:rPr>
              <a:t>چند مثال:</a:t>
            </a:r>
          </a:p>
          <a:p>
            <a:pPr algn="just" rtl="1">
              <a:lnSpc>
                <a:spcPct val="150000"/>
              </a:lnSpc>
            </a:pPr>
            <a:endParaRPr lang="fa-IR" sz="1600" b="1" dirty="0" smtClean="0">
              <a:cs typeface="B Nazanin" panose="00000400000000000000" pitchFamily="2" charset="-78"/>
            </a:endParaRPr>
          </a:p>
          <a:p>
            <a:pPr marL="285750" indent="-285750" algn="just" rtl="1">
              <a:lnSpc>
                <a:spcPct val="150000"/>
              </a:lnSpc>
              <a:buFont typeface="Wingdings" panose="05000000000000000000" pitchFamily="2" charset="2"/>
              <a:buChar char="ü"/>
            </a:pPr>
            <a:r>
              <a:rPr lang="fa-IR" b="1" dirty="0" smtClean="0">
                <a:cs typeface="B Nazanin" panose="00000400000000000000" pitchFamily="2" charset="-78"/>
              </a:rPr>
              <a:t>میزان کاربردی بودن دروس و رشته‌های دانشکده‌های فنی و حرفه‌ای در ایجاد اشتغال بیشتر از سایر دانشگاههای کشور است.</a:t>
            </a:r>
          </a:p>
          <a:p>
            <a:pPr marL="285750" indent="-285750" algn="just" rtl="1">
              <a:lnSpc>
                <a:spcPct val="150000"/>
              </a:lnSpc>
              <a:buFont typeface="Wingdings" panose="05000000000000000000" pitchFamily="2" charset="2"/>
              <a:buChar char="ü"/>
            </a:pPr>
            <a:r>
              <a:rPr lang="fa-IR" b="1" dirty="0" smtClean="0">
                <a:cs typeface="B Nazanin" panose="00000400000000000000" pitchFamily="2" charset="-78"/>
              </a:rPr>
              <a:t>بین وضعیت اقتصادی و میزان پیشرفت دانشجویان دختر و پسر مقطع کاردانی دانشکده های  فنی و حرفه‌ای استان فارس رابطه معنی‌دار وجود دارد.</a:t>
            </a:r>
          </a:p>
          <a:p>
            <a:pPr marL="285750" indent="-285750" algn="just" rtl="1">
              <a:lnSpc>
                <a:spcPct val="150000"/>
              </a:lnSpc>
              <a:buFont typeface="Wingdings" panose="05000000000000000000" pitchFamily="2" charset="2"/>
              <a:buChar char="ü"/>
            </a:pPr>
            <a:r>
              <a:rPr lang="fa-IR" b="1" dirty="0" smtClean="0">
                <a:cs typeface="B Nazanin" panose="00000400000000000000" pitchFamily="2" charset="-78"/>
              </a:rPr>
              <a:t>بين سن </a:t>
            </a:r>
            <a:r>
              <a:rPr lang="fa-IR" b="1" dirty="0">
                <a:cs typeface="B Nazanin" panose="00000400000000000000" pitchFamily="2" charset="-78"/>
              </a:rPr>
              <a:t>و سبک پوشش زنان در طراحي </a:t>
            </a:r>
            <a:r>
              <a:rPr lang="fa-IR" b="1" dirty="0" smtClean="0">
                <a:cs typeface="B Nazanin" panose="00000400000000000000" pitchFamily="2" charset="-78"/>
              </a:rPr>
              <a:t>لباس رابطه </a:t>
            </a:r>
            <a:r>
              <a:rPr lang="fa-IR" b="1" dirty="0">
                <a:cs typeface="B Nazanin" panose="00000400000000000000" pitchFamily="2" charset="-78"/>
              </a:rPr>
              <a:t>وجود </a:t>
            </a:r>
            <a:r>
              <a:rPr lang="fa-IR" b="1" dirty="0" smtClean="0">
                <a:cs typeface="B Nazanin" panose="00000400000000000000" pitchFamily="2" charset="-78"/>
              </a:rPr>
              <a:t>دارد.</a:t>
            </a:r>
          </a:p>
          <a:p>
            <a:pPr marL="285750" indent="-285750" algn="just" rtl="1">
              <a:lnSpc>
                <a:spcPct val="150000"/>
              </a:lnSpc>
              <a:buFont typeface="Wingdings" panose="05000000000000000000" pitchFamily="2" charset="2"/>
              <a:buChar char="ü"/>
            </a:pPr>
            <a:r>
              <a:rPr lang="fa-IR" b="1" dirty="0" smtClean="0">
                <a:cs typeface="B Nazanin" panose="00000400000000000000" pitchFamily="2" charset="-78"/>
              </a:rPr>
              <a:t>بین رنگ و طرح پارچه با نوع اندام رابطه معنی‌دار وجود دارد.</a:t>
            </a:r>
          </a:p>
          <a:p>
            <a:pPr marL="285750" indent="-285750" algn="just" rtl="1">
              <a:lnSpc>
                <a:spcPct val="150000"/>
              </a:lnSpc>
              <a:buFont typeface="Wingdings" panose="05000000000000000000" pitchFamily="2" charset="2"/>
              <a:buChar char="ü"/>
            </a:pPr>
            <a:r>
              <a:rPr lang="fa-IR" b="1" dirty="0">
                <a:cs typeface="B Nazanin" panose="00000400000000000000" pitchFamily="2" charset="-78"/>
              </a:rPr>
              <a:t>مسئولیت پاسخگویی اجتماعی مجموعه بانک </a:t>
            </a:r>
            <a:r>
              <a:rPr lang="fa-IR" b="1" dirty="0" smtClean="0">
                <a:cs typeface="B Nazanin" panose="00000400000000000000" pitchFamily="2" charset="-78"/>
              </a:rPr>
              <a:t>ملی </a:t>
            </a:r>
            <a:r>
              <a:rPr lang="fa-IR" b="1" dirty="0">
                <a:cs typeface="B Nazanin" panose="00000400000000000000" pitchFamily="2" charset="-78"/>
              </a:rPr>
              <a:t>در قبال </a:t>
            </a:r>
            <a:r>
              <a:rPr lang="fa-IR" b="1" dirty="0" smtClean="0">
                <a:cs typeface="B Nazanin" panose="00000400000000000000" pitchFamily="2" charset="-78"/>
              </a:rPr>
              <a:t>مشتریان </a:t>
            </a:r>
            <a:r>
              <a:rPr lang="fa-IR" b="1" dirty="0">
                <a:cs typeface="B Nazanin" panose="00000400000000000000" pitchFamily="2" charset="-78"/>
              </a:rPr>
              <a:t>بر عملکرد مالی آن موثر </a:t>
            </a:r>
            <a:r>
              <a:rPr lang="fa-IR" b="1" dirty="0" smtClean="0">
                <a:cs typeface="B Nazanin" panose="00000400000000000000" pitchFamily="2" charset="-78"/>
              </a:rPr>
              <a:t>است.</a:t>
            </a:r>
          </a:p>
          <a:p>
            <a:pPr marL="285750" indent="-285750" algn="just" rtl="1">
              <a:lnSpc>
                <a:spcPct val="150000"/>
              </a:lnSpc>
              <a:buFont typeface="Wingdings" panose="05000000000000000000" pitchFamily="2" charset="2"/>
              <a:buChar char="ü"/>
            </a:pPr>
            <a:r>
              <a:rPr lang="fa-IR" b="1" dirty="0" smtClean="0">
                <a:cs typeface="B Nazanin" panose="00000400000000000000" pitchFamily="2" charset="-78"/>
              </a:rPr>
              <a:t>پایبندی به رعایت اخلاق حرفه ای منجر به رضایت و جذب مشتری می‌شود.</a:t>
            </a:r>
          </a:p>
          <a:p>
            <a:pPr marL="285750" indent="-285750" algn="just" rtl="1">
              <a:lnSpc>
                <a:spcPct val="150000"/>
              </a:lnSpc>
              <a:buFont typeface="Wingdings" panose="05000000000000000000" pitchFamily="2" charset="2"/>
              <a:buChar char="ü"/>
            </a:pPr>
            <a:r>
              <a:rPr lang="fa-IR" b="1" dirty="0" smtClean="0">
                <a:cs typeface="B Nazanin" panose="00000400000000000000" pitchFamily="2" charset="-78"/>
              </a:rPr>
              <a:t>ورزش و رژیم غذایی کم کالری بیش از سایر روشها در تناسب اندام مؤثر است.</a:t>
            </a:r>
          </a:p>
          <a:p>
            <a:pPr marL="285750" indent="-285750" algn="just" rtl="1">
              <a:lnSpc>
                <a:spcPct val="150000"/>
              </a:lnSpc>
              <a:buFont typeface="Wingdings" panose="05000000000000000000" pitchFamily="2" charset="2"/>
              <a:buChar char="ü"/>
            </a:pPr>
            <a:r>
              <a:rPr lang="fa-IR" b="1" dirty="0" smtClean="0">
                <a:cs typeface="B Nazanin" panose="00000400000000000000" pitchFamily="2" charset="-78"/>
              </a:rPr>
              <a:t>بین میزان دینداری و گرایش به خودکشی در دختران سنین 15 تا 20 سال رابطه منفی وجود دارد.</a:t>
            </a:r>
            <a:endParaRPr lang="fa-IR" b="1" dirty="0">
              <a:cs typeface="B Nazanin" panose="00000400000000000000" pitchFamily="2" charset="-78"/>
            </a:endParaRPr>
          </a:p>
        </p:txBody>
      </p:sp>
      <p:pic>
        <p:nvPicPr>
          <p:cNvPr id="4" name="Picture 3" descr="C:\Users\solmaz\Desktop\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14413" y="91192"/>
            <a:ext cx="1066800" cy="1000125"/>
          </a:xfrm>
          <a:prstGeom prst="rect">
            <a:avLst/>
          </a:prstGeom>
          <a:noFill/>
          <a:ln>
            <a:noFill/>
          </a:ln>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28558948"/>
      </p:ext>
    </p:extLst>
  </p:cSld>
  <p:clrMapOvr>
    <a:masterClrMapping/>
  </p:clrMapOvr>
  <mc:AlternateContent xmlns:mc="http://schemas.openxmlformats.org/markup-compatibility/2006" xmlns:p14="http://schemas.microsoft.com/office/powerpoint/2010/main">
    <mc:Choice Requires="p14">
      <p:transition spd="slow" p14:dur="2000" advTm="66719"/>
    </mc:Choice>
    <mc:Fallback xmlns="">
      <p:transition spd="slow" advTm="66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p:cNvSpPr>
            <a:spLocks noGrp="1"/>
          </p:cNvSpPr>
          <p:nvPr>
            <p:ph type="sldNum" sz="quarter" idx="12"/>
          </p:nvPr>
        </p:nvSpPr>
        <p:spPr>
          <a:xfrm>
            <a:off x="1" y="6492879"/>
            <a:ext cx="683339" cy="365125"/>
          </a:xfrm>
        </p:spPr>
        <p:txBody>
          <a:bodyPr/>
          <a:lstStyle/>
          <a:p>
            <a:pPr algn="ctr"/>
            <a:r>
              <a:rPr lang="fa-IR" sz="1800" b="1" dirty="0" smtClean="0">
                <a:solidFill>
                  <a:schemeClr val="bg1"/>
                </a:solidFill>
                <a:cs typeface="B Nazanin" panose="00000400000000000000" pitchFamily="2" charset="-78"/>
              </a:rPr>
              <a:t>7</a:t>
            </a:r>
            <a:endParaRPr lang="en-US" sz="1800" b="1" dirty="0">
              <a:solidFill>
                <a:schemeClr val="bg1"/>
              </a:solidFill>
              <a:cs typeface="B Nazanin" panose="00000400000000000000" pitchFamily="2" charset="-78"/>
            </a:endParaRPr>
          </a:p>
        </p:txBody>
      </p:sp>
      <p:pic>
        <p:nvPicPr>
          <p:cNvPr id="4" name="Picture 3" descr="C:\Users\solmaz\Desktop\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14413" y="91192"/>
            <a:ext cx="1066800" cy="1000125"/>
          </a:xfrm>
          <a:prstGeom prst="rect">
            <a:avLst/>
          </a:prstGeom>
          <a:noFill/>
          <a:ln>
            <a:noFill/>
          </a:ln>
        </p:spPr>
      </p:pic>
      <p:sp>
        <p:nvSpPr>
          <p:cNvPr id="2" name="Rectangle 1"/>
          <p:cNvSpPr/>
          <p:nvPr/>
        </p:nvSpPr>
        <p:spPr>
          <a:xfrm>
            <a:off x="2339439" y="2203448"/>
            <a:ext cx="8241476" cy="2985433"/>
          </a:xfrm>
          <a:prstGeom prst="rect">
            <a:avLst/>
          </a:prstGeom>
        </p:spPr>
        <p:txBody>
          <a:bodyPr wrap="square">
            <a:spAutoFit/>
          </a:bodyPr>
          <a:lstStyle/>
          <a:p>
            <a:pPr algn="just" rtl="1">
              <a:lnSpc>
                <a:spcPct val="200000"/>
              </a:lnSpc>
            </a:pPr>
            <a:r>
              <a:rPr lang="fa-IR" sz="2000" b="1" dirty="0" smtClean="0">
                <a:solidFill>
                  <a:srgbClr val="00B050"/>
                </a:solidFill>
                <a:effectLst>
                  <a:outerShdw blurRad="38100" dist="38100" dir="2700000" algn="tl">
                    <a:srgbClr val="000000">
                      <a:alpha val="43137"/>
                    </a:srgbClr>
                  </a:outerShdw>
                </a:effectLst>
                <a:cs typeface="B Nazanin" panose="00000400000000000000" pitchFamily="2" charset="-78"/>
              </a:rPr>
              <a:t>گام اول: </a:t>
            </a:r>
            <a:r>
              <a:rPr lang="fa-IR" b="1" dirty="0" smtClean="0">
                <a:cs typeface="B Nazanin" panose="00000400000000000000" pitchFamily="2" charset="-78"/>
              </a:rPr>
              <a:t>متغیرها </a:t>
            </a:r>
            <a:r>
              <a:rPr lang="fa-IR" b="1" dirty="0">
                <a:cs typeface="B Nazanin" panose="00000400000000000000" pitchFamily="2" charset="-78"/>
              </a:rPr>
              <a:t>و مشخصات </a:t>
            </a:r>
            <a:r>
              <a:rPr lang="fa-IR" b="1" dirty="0" smtClean="0">
                <a:cs typeface="B Nazanin" panose="00000400000000000000" pitchFamily="2" charset="-78"/>
              </a:rPr>
              <a:t>آنها به شیوه‌ای </a:t>
            </a:r>
            <a:r>
              <a:rPr lang="fa-IR" b="1" dirty="0">
                <a:cs typeface="B Nazanin" panose="00000400000000000000" pitchFamily="2" charset="-78"/>
              </a:rPr>
              <a:t>تعریف شوند که </a:t>
            </a:r>
            <a:r>
              <a:rPr lang="fa-IR" b="1" dirty="0" smtClean="0">
                <a:cs typeface="B Nazanin" panose="00000400000000000000" pitchFamily="2" charset="-78"/>
              </a:rPr>
              <a:t>مشاهده‌پذیر </a:t>
            </a:r>
            <a:r>
              <a:rPr lang="fa-IR" b="1" dirty="0">
                <a:cs typeface="B Nazanin" panose="00000400000000000000" pitchFamily="2" charset="-78"/>
              </a:rPr>
              <a:t>و قابل سنجش </a:t>
            </a:r>
            <a:r>
              <a:rPr lang="fa-IR" b="1" dirty="0" smtClean="0">
                <a:cs typeface="B Nazanin" panose="00000400000000000000" pitchFamily="2" charset="-78"/>
              </a:rPr>
              <a:t>باشند. (</a:t>
            </a:r>
            <a:r>
              <a:rPr lang="fa-IR" b="1" dirty="0" smtClean="0">
                <a:solidFill>
                  <a:srgbClr val="0000CC"/>
                </a:solidFill>
                <a:cs typeface="B Nazanin" panose="00000400000000000000" pitchFamily="2" charset="-78"/>
              </a:rPr>
              <a:t>تعریف دقیق متغیر به صورت مفهومی وعملیاتی</a:t>
            </a:r>
            <a:r>
              <a:rPr lang="fa-IR" b="1" dirty="0" smtClean="0">
                <a:cs typeface="B Nazanin" panose="00000400000000000000" pitchFamily="2" charset="-78"/>
              </a:rPr>
              <a:t>)</a:t>
            </a:r>
          </a:p>
          <a:p>
            <a:pPr algn="just" rtl="1">
              <a:lnSpc>
                <a:spcPct val="200000"/>
              </a:lnSpc>
            </a:pPr>
            <a:r>
              <a:rPr lang="fa-IR" sz="2000" b="1" dirty="0" smtClean="0">
                <a:solidFill>
                  <a:srgbClr val="00B050"/>
                </a:solidFill>
                <a:effectLst>
                  <a:outerShdw blurRad="38100" dist="38100" dir="2700000" algn="tl">
                    <a:srgbClr val="000000">
                      <a:alpha val="43137"/>
                    </a:srgbClr>
                  </a:outerShdw>
                </a:effectLst>
                <a:cs typeface="B Nazanin" panose="00000400000000000000" pitchFamily="2" charset="-78"/>
              </a:rPr>
              <a:t>گام دوم: </a:t>
            </a:r>
            <a:r>
              <a:rPr lang="fa-IR" b="1" dirty="0" smtClean="0">
                <a:cs typeface="B Nazanin" panose="00000400000000000000" pitchFamily="2" charset="-78"/>
              </a:rPr>
              <a:t>معیارهای </a:t>
            </a:r>
            <a:r>
              <a:rPr lang="fa-IR" b="1" dirty="0">
                <a:cs typeface="B Nazanin" panose="00000400000000000000" pitchFamily="2" charset="-78"/>
              </a:rPr>
              <a:t>اندازه</a:t>
            </a:r>
            <a:r>
              <a:rPr lang="en-US" b="1" dirty="0">
                <a:cs typeface="B Nazanin" panose="00000400000000000000" pitchFamily="2" charset="-78"/>
              </a:rPr>
              <a:t>‌</a:t>
            </a:r>
            <a:r>
              <a:rPr lang="fa-IR" b="1" dirty="0">
                <a:cs typeface="B Nazanin" panose="00000400000000000000" pitchFamily="2" charset="-78"/>
              </a:rPr>
              <a:t>گیری در جمع</a:t>
            </a:r>
            <a:r>
              <a:rPr lang="ar-SA" b="1" dirty="0">
                <a:cs typeface="B Nazanin" panose="00000400000000000000" pitchFamily="2" charset="-78"/>
              </a:rPr>
              <a:t>‏</a:t>
            </a:r>
            <a:r>
              <a:rPr lang="fa-IR" b="1" dirty="0">
                <a:cs typeface="B Nazanin" panose="00000400000000000000" pitchFamily="2" charset="-78"/>
              </a:rPr>
              <a:t>آوری اطلاعات به گونه</a:t>
            </a:r>
            <a:r>
              <a:rPr lang="en-US" b="1" dirty="0">
                <a:cs typeface="B Nazanin" panose="00000400000000000000" pitchFamily="2" charset="-78"/>
              </a:rPr>
              <a:t>‌</a:t>
            </a:r>
            <a:r>
              <a:rPr lang="fa-IR" b="1" dirty="0">
                <a:cs typeface="B Nazanin" panose="00000400000000000000" pitchFamily="2" charset="-78"/>
              </a:rPr>
              <a:t>ای به کار گرفته شوند که امکان ارزیابی فرضيه‏ها وجود داشته </a:t>
            </a:r>
            <a:r>
              <a:rPr lang="fa-IR" b="1" dirty="0" smtClean="0">
                <a:cs typeface="B Nazanin" panose="00000400000000000000" pitchFamily="2" charset="-78"/>
              </a:rPr>
              <a:t>باشد.</a:t>
            </a:r>
          </a:p>
          <a:p>
            <a:pPr algn="just" rtl="1">
              <a:lnSpc>
                <a:spcPct val="200000"/>
              </a:lnSpc>
            </a:pPr>
            <a:r>
              <a:rPr lang="fa-IR" b="1" dirty="0" smtClean="0">
                <a:cs typeface="B Nazanin" panose="00000400000000000000" pitchFamily="2" charset="-78"/>
              </a:rPr>
              <a:t>(</a:t>
            </a:r>
            <a:r>
              <a:rPr lang="fa-IR" b="1" dirty="0" smtClean="0">
                <a:solidFill>
                  <a:srgbClr val="0000CC"/>
                </a:solidFill>
                <a:cs typeface="B Nazanin" panose="00000400000000000000" pitchFamily="2" charset="-78"/>
              </a:rPr>
              <a:t>تهیه ابزار سنجش و وسیله ای که بتوان به کمک آن متغیر مورد نظر را اندازه گرفت</a:t>
            </a:r>
            <a:r>
              <a:rPr lang="fa-IR" b="1" dirty="0" smtClean="0">
                <a:cs typeface="B Nazanin" panose="00000400000000000000" pitchFamily="2" charset="-78"/>
              </a:rPr>
              <a:t>)</a:t>
            </a:r>
          </a:p>
        </p:txBody>
      </p:sp>
      <p:sp>
        <p:nvSpPr>
          <p:cNvPr id="3" name="Rectangle 2"/>
          <p:cNvSpPr/>
          <p:nvPr/>
        </p:nvSpPr>
        <p:spPr>
          <a:xfrm>
            <a:off x="5463810" y="1086466"/>
            <a:ext cx="5117105" cy="515526"/>
          </a:xfrm>
          <a:prstGeom prst="rect">
            <a:avLst/>
          </a:prstGeom>
        </p:spPr>
        <p:txBody>
          <a:bodyPr wrap="none">
            <a:spAutoFit/>
          </a:bodyPr>
          <a:lstStyle/>
          <a:p>
            <a:pPr algn="r" rtl="1">
              <a:lnSpc>
                <a:spcPct val="150000"/>
              </a:lnSpc>
            </a:pPr>
            <a:r>
              <a:rPr lang="fa-IR" sz="2000" b="1" dirty="0">
                <a:solidFill>
                  <a:srgbClr val="C00000"/>
                </a:solidFill>
                <a:cs typeface="B Titr" panose="00000700000000000000" pitchFamily="2" charset="-78"/>
              </a:rPr>
              <a:t>شرایط لازم برای سنجش و اندازه‌گیری متغیرهای </a:t>
            </a:r>
            <a:r>
              <a:rPr lang="fa-IR" sz="2000" b="1" dirty="0" smtClean="0">
                <a:solidFill>
                  <a:srgbClr val="C00000"/>
                </a:solidFill>
                <a:cs typeface="B Titr" panose="00000700000000000000" pitchFamily="2" charset="-78"/>
              </a:rPr>
              <a:t>تحقیق</a:t>
            </a:r>
            <a:endParaRPr lang="fa-IR" sz="2000" b="1" dirty="0">
              <a:solidFill>
                <a:srgbClr val="C00000"/>
              </a:solidFill>
              <a:cs typeface="B Titr" panose="00000700000000000000" pitchFamily="2" charset="-78"/>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98321189"/>
      </p:ext>
    </p:extLst>
  </p:cSld>
  <p:clrMapOvr>
    <a:masterClrMapping/>
  </p:clrMapOvr>
  <mc:AlternateContent xmlns:mc="http://schemas.openxmlformats.org/markup-compatibility/2006" xmlns:p14="http://schemas.microsoft.com/office/powerpoint/2010/main">
    <mc:Choice Requires="p14">
      <p:transition spd="slow" p14:dur="2000" advTm="99263"/>
    </mc:Choice>
    <mc:Fallback xmlns="">
      <p:transition spd="slow" advTm="99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p:cNvSpPr>
            <a:spLocks noGrp="1"/>
          </p:cNvSpPr>
          <p:nvPr>
            <p:ph type="sldNum" sz="quarter" idx="12"/>
          </p:nvPr>
        </p:nvSpPr>
        <p:spPr>
          <a:xfrm>
            <a:off x="1" y="6492875"/>
            <a:ext cx="683339" cy="365125"/>
          </a:xfrm>
        </p:spPr>
        <p:txBody>
          <a:bodyPr/>
          <a:lstStyle/>
          <a:p>
            <a:pPr algn="ctr" rtl="1"/>
            <a:r>
              <a:rPr lang="fa-IR" sz="1800" b="1" dirty="0" smtClean="0">
                <a:solidFill>
                  <a:schemeClr val="bg1"/>
                </a:solidFill>
                <a:cs typeface="B Nazanin" panose="00000400000000000000" pitchFamily="2" charset="-78"/>
              </a:rPr>
              <a:t>8</a:t>
            </a:r>
            <a:endParaRPr lang="en-US" sz="1800" b="1" dirty="0">
              <a:solidFill>
                <a:schemeClr val="bg1"/>
              </a:solidFill>
              <a:cs typeface="B Nazanin" panose="00000400000000000000" pitchFamily="2" charset="-78"/>
            </a:endParaRPr>
          </a:p>
        </p:txBody>
      </p:sp>
      <p:pic>
        <p:nvPicPr>
          <p:cNvPr id="12" name="Picture 11" descr="C:\Users\solmaz\Desktop\1.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90662" y="124305"/>
            <a:ext cx="1066800" cy="980100"/>
          </a:xfrm>
          <a:prstGeom prst="rect">
            <a:avLst/>
          </a:prstGeom>
          <a:noFill/>
          <a:ln>
            <a:noFill/>
          </a:ln>
        </p:spPr>
      </p:pic>
      <p:sp>
        <p:nvSpPr>
          <p:cNvPr id="2" name="Rectangle 1"/>
          <p:cNvSpPr/>
          <p:nvPr/>
        </p:nvSpPr>
        <p:spPr>
          <a:xfrm>
            <a:off x="2232561" y="1978093"/>
            <a:ext cx="8858992" cy="3462486"/>
          </a:xfrm>
          <a:prstGeom prst="rect">
            <a:avLst/>
          </a:prstGeom>
        </p:spPr>
        <p:txBody>
          <a:bodyPr wrap="square">
            <a:spAutoFit/>
          </a:bodyPr>
          <a:lstStyle/>
          <a:p>
            <a:pPr algn="just" rtl="1">
              <a:lnSpc>
                <a:spcPct val="150000"/>
              </a:lnSpc>
            </a:pPr>
            <a:r>
              <a:rPr lang="fa-IR" b="1" dirty="0" smtClean="0">
                <a:cs typeface="B Nazanin" panose="00000400000000000000" pitchFamily="2" charset="-78"/>
              </a:rPr>
              <a:t>از </a:t>
            </a:r>
            <a:r>
              <a:rPr lang="fa-IR" b="1" dirty="0">
                <a:cs typeface="B Nazanin" panose="00000400000000000000" pitchFamily="2" charset="-78"/>
              </a:rPr>
              <a:t>ا</a:t>
            </a:r>
            <a:r>
              <a:rPr lang="fa-IR" b="1" dirty="0" smtClean="0">
                <a:cs typeface="B Nazanin" panose="00000400000000000000" pitchFamily="2" charset="-78"/>
              </a:rPr>
              <a:t>ین </a:t>
            </a:r>
            <a:r>
              <a:rPr lang="fa-IR" b="1" dirty="0">
                <a:cs typeface="B Nazanin" panose="00000400000000000000" pitchFamily="2" charset="-78"/>
              </a:rPr>
              <a:t>جهت است که هم در تعریف مفاهیم و هم در تعریف متغیرها به دو گونه از تعریف روبرو </a:t>
            </a:r>
            <a:r>
              <a:rPr lang="fa-IR" b="1" dirty="0" smtClean="0">
                <a:cs typeface="B Nazanin" panose="00000400000000000000" pitchFamily="2" charset="-78"/>
              </a:rPr>
              <a:t>هستیم:</a:t>
            </a:r>
          </a:p>
          <a:p>
            <a:pPr algn="just" rtl="1">
              <a:lnSpc>
                <a:spcPct val="150000"/>
              </a:lnSpc>
            </a:pPr>
            <a:endParaRPr lang="fa-IR" b="1" dirty="0" smtClean="0">
              <a:cs typeface="B Nazanin" panose="00000400000000000000" pitchFamily="2" charset="-78"/>
            </a:endParaRPr>
          </a:p>
          <a:p>
            <a:pPr algn="just" rtl="1">
              <a:lnSpc>
                <a:spcPct val="150000"/>
              </a:lnSpc>
            </a:pPr>
            <a:r>
              <a:rPr lang="fa-IR" b="1" dirty="0">
                <a:solidFill>
                  <a:srgbClr val="0000CC"/>
                </a:solidFill>
                <a:cs typeface="B Nazanin" panose="00000400000000000000" pitchFamily="2" charset="-78"/>
              </a:rPr>
              <a:t> </a:t>
            </a:r>
            <a:r>
              <a:rPr lang="fa-IR" sz="2000" b="1" dirty="0">
                <a:solidFill>
                  <a:srgbClr val="0000CC"/>
                </a:solidFill>
                <a:effectLst>
                  <a:outerShdw blurRad="38100" dist="38100" dir="2700000" algn="tl">
                    <a:srgbClr val="000000">
                      <a:alpha val="43137"/>
                    </a:srgbClr>
                  </a:outerShdw>
                </a:effectLst>
                <a:cs typeface="B Nazanin" panose="00000400000000000000" pitchFamily="2" charset="-78"/>
              </a:rPr>
              <a:t>تعاریف </a:t>
            </a:r>
            <a:r>
              <a:rPr lang="fa-IR" sz="2000" b="1" dirty="0" smtClean="0">
                <a:solidFill>
                  <a:srgbClr val="0000CC"/>
                </a:solidFill>
                <a:effectLst>
                  <a:outerShdw blurRad="38100" dist="38100" dir="2700000" algn="tl">
                    <a:srgbClr val="000000">
                      <a:alpha val="43137"/>
                    </a:srgbClr>
                  </a:outerShdw>
                </a:effectLst>
                <a:cs typeface="B Nazanin" panose="00000400000000000000" pitchFamily="2" charset="-78"/>
              </a:rPr>
              <a:t>مفهومی:</a:t>
            </a:r>
            <a:r>
              <a:rPr lang="fa-IR" b="1" dirty="0">
                <a:solidFill>
                  <a:srgbClr val="0000CC"/>
                </a:solidFill>
                <a:cs typeface="B Nazanin" panose="00000400000000000000" pitchFamily="2" charset="-78"/>
              </a:rPr>
              <a:t> </a:t>
            </a:r>
            <a:r>
              <a:rPr lang="fa-IR" b="1" dirty="0" smtClean="0">
                <a:cs typeface="B Nazanin" panose="00000400000000000000" pitchFamily="2" charset="-78"/>
              </a:rPr>
              <a:t>عمدتاً </a:t>
            </a:r>
            <a:r>
              <a:rPr lang="fa-IR" b="1" dirty="0">
                <a:cs typeface="B Nazanin" panose="00000400000000000000" pitchFamily="2" charset="-78"/>
              </a:rPr>
              <a:t>از لغت </a:t>
            </a:r>
            <a:r>
              <a:rPr lang="fa-IR" b="1" dirty="0" smtClean="0">
                <a:cs typeface="B Nazanin" panose="00000400000000000000" pitchFamily="2" charset="-78"/>
              </a:rPr>
              <a:t>نامه‌ها، </a:t>
            </a:r>
            <a:r>
              <a:rPr lang="fa-IR" b="1" dirty="0">
                <a:cs typeface="B Nazanin" panose="00000400000000000000" pitchFamily="2" charset="-78"/>
              </a:rPr>
              <a:t>دائره </a:t>
            </a:r>
            <a:r>
              <a:rPr lang="fa-IR" b="1" dirty="0" smtClean="0">
                <a:cs typeface="B Nazanin" panose="00000400000000000000" pitchFamily="2" charset="-78"/>
              </a:rPr>
              <a:t>المعارف‌ها، کتاب‌های </a:t>
            </a:r>
            <a:r>
              <a:rPr lang="fa-IR" b="1" dirty="0">
                <a:cs typeface="B Nazanin" panose="00000400000000000000" pitchFamily="2" charset="-78"/>
              </a:rPr>
              <a:t>مرجع و کتب درسی </a:t>
            </a:r>
            <a:r>
              <a:rPr lang="fa-IR" b="1" dirty="0" smtClean="0">
                <a:cs typeface="B Nazanin" panose="00000400000000000000" pitchFamily="2" charset="-78"/>
              </a:rPr>
              <a:t>و</a:t>
            </a:r>
            <a:r>
              <a:rPr lang="fa-IR" b="1" dirty="0">
                <a:cs typeface="B Nazanin" panose="00000400000000000000" pitchFamily="2" charset="-78"/>
              </a:rPr>
              <a:t> </a:t>
            </a:r>
            <a:r>
              <a:rPr lang="fa-IR" b="1" dirty="0" smtClean="0">
                <a:cs typeface="B Nazanin" panose="00000400000000000000" pitchFamily="2" charset="-78"/>
              </a:rPr>
              <a:t>غیره </a:t>
            </a:r>
            <a:r>
              <a:rPr lang="fa-IR" b="1" dirty="0">
                <a:cs typeface="B Nazanin" panose="00000400000000000000" pitchFamily="2" charset="-78"/>
              </a:rPr>
              <a:t>اقتباس </a:t>
            </a:r>
            <a:r>
              <a:rPr lang="fa-IR" b="1" dirty="0" smtClean="0">
                <a:cs typeface="B Nazanin" panose="00000400000000000000" pitchFamily="2" charset="-78"/>
              </a:rPr>
              <a:t>می‌شود </a:t>
            </a:r>
            <a:r>
              <a:rPr lang="fa-IR" b="1" dirty="0">
                <a:cs typeface="B Nazanin" panose="00000400000000000000" pitchFamily="2" charset="-78"/>
              </a:rPr>
              <a:t>و تنها عنصر مورد نظر را تعریف نظری یا تئوری </a:t>
            </a:r>
            <a:r>
              <a:rPr lang="fa-IR" b="1" dirty="0" smtClean="0">
                <a:cs typeface="B Nazanin" panose="00000400000000000000" pitchFamily="2" charset="-78"/>
              </a:rPr>
              <a:t>می‌نماید</a:t>
            </a:r>
            <a:r>
              <a:rPr lang="fa-IR" b="1" dirty="0">
                <a:cs typeface="B Nazanin" panose="00000400000000000000" pitchFamily="2" charset="-78"/>
              </a:rPr>
              <a:t>. به عبارت دیگر </a:t>
            </a:r>
            <a:r>
              <a:rPr lang="fa-IR" b="1" dirty="0">
                <a:solidFill>
                  <a:srgbClr val="00B050"/>
                </a:solidFill>
                <a:cs typeface="B Nazanin" panose="00000400000000000000" pitchFamily="2" charset="-78"/>
              </a:rPr>
              <a:t>تعریف یک مفهوم </a:t>
            </a:r>
            <a:r>
              <a:rPr lang="fa-IR" b="1" dirty="0" smtClean="0">
                <a:solidFill>
                  <a:srgbClr val="00B050"/>
                </a:solidFill>
                <a:cs typeface="B Nazanin" panose="00000400000000000000" pitchFamily="2" charset="-78"/>
              </a:rPr>
              <a:t>به وسیله </a:t>
            </a:r>
            <a:r>
              <a:rPr lang="fa-IR" b="1" dirty="0">
                <a:solidFill>
                  <a:srgbClr val="00B050"/>
                </a:solidFill>
                <a:cs typeface="B Nazanin" panose="00000400000000000000" pitchFamily="2" charset="-78"/>
              </a:rPr>
              <a:t>مفاهیم دیگر که </a:t>
            </a:r>
            <a:r>
              <a:rPr lang="fa-IR" b="1" dirty="0" smtClean="0">
                <a:solidFill>
                  <a:srgbClr val="00B050"/>
                </a:solidFill>
                <a:cs typeface="B Nazanin" panose="00000400000000000000" pitchFamily="2" charset="-78"/>
              </a:rPr>
              <a:t>معمولاً </a:t>
            </a:r>
            <a:r>
              <a:rPr lang="fa-IR" b="1" dirty="0">
                <a:solidFill>
                  <a:srgbClr val="00B050"/>
                </a:solidFill>
                <a:cs typeface="B Nazanin" panose="00000400000000000000" pitchFamily="2" charset="-78"/>
              </a:rPr>
              <a:t>از مطالعات و </a:t>
            </a:r>
            <a:r>
              <a:rPr lang="fa-IR" b="1" dirty="0" smtClean="0">
                <a:solidFill>
                  <a:srgbClr val="00B050"/>
                </a:solidFill>
                <a:cs typeface="B Nazanin" panose="00000400000000000000" pitchFamily="2" charset="-78"/>
              </a:rPr>
              <a:t>نظریه‌های </a:t>
            </a:r>
            <a:r>
              <a:rPr lang="fa-IR" b="1" dirty="0">
                <a:solidFill>
                  <a:srgbClr val="00B050"/>
                </a:solidFill>
                <a:cs typeface="B Nazanin" panose="00000400000000000000" pitchFamily="2" charset="-78"/>
              </a:rPr>
              <a:t>موجود نشات </a:t>
            </a:r>
            <a:r>
              <a:rPr lang="fa-IR" b="1" dirty="0" smtClean="0">
                <a:solidFill>
                  <a:srgbClr val="00B050"/>
                </a:solidFill>
                <a:cs typeface="B Nazanin" panose="00000400000000000000" pitchFamily="2" charset="-78"/>
              </a:rPr>
              <a:t>می‌گیرد </a:t>
            </a:r>
            <a:r>
              <a:rPr lang="fa-IR" b="1" dirty="0">
                <a:solidFill>
                  <a:srgbClr val="00B050"/>
                </a:solidFill>
                <a:cs typeface="B Nazanin" panose="00000400000000000000" pitchFamily="2" charset="-78"/>
              </a:rPr>
              <a:t>و با بیانی علمی ارائه </a:t>
            </a:r>
            <a:r>
              <a:rPr lang="fa-IR" b="1" dirty="0" smtClean="0">
                <a:solidFill>
                  <a:srgbClr val="00B050"/>
                </a:solidFill>
                <a:cs typeface="B Nazanin" panose="00000400000000000000" pitchFamily="2" charset="-78"/>
              </a:rPr>
              <a:t>می‌شود. </a:t>
            </a:r>
            <a:r>
              <a:rPr lang="fa-IR" b="1" dirty="0" smtClean="0">
                <a:cs typeface="B Nazanin" panose="00000400000000000000" pitchFamily="2" charset="-78"/>
              </a:rPr>
              <a:t>بدیهی </a:t>
            </a:r>
            <a:r>
              <a:rPr lang="fa-IR" b="1" dirty="0">
                <a:cs typeface="B Nazanin" panose="00000400000000000000" pitchFamily="2" charset="-78"/>
              </a:rPr>
              <a:t>است در هنگام تعریف ذکر منبع مورد استفاده ضرورتی اجتناب ناپذیر است</a:t>
            </a:r>
            <a:r>
              <a:rPr lang="fa-IR" b="1" dirty="0" smtClean="0">
                <a:cs typeface="B Nazanin" panose="00000400000000000000" pitchFamily="2" charset="-78"/>
              </a:rPr>
              <a:t>.</a:t>
            </a:r>
            <a:r>
              <a:rPr lang="fa-IR" b="1" dirty="0">
                <a:cs typeface="B Nazanin" panose="00000400000000000000" pitchFamily="2" charset="-78"/>
              </a:rPr>
              <a:t> تعاریف مفهومی باید </a:t>
            </a:r>
            <a:r>
              <a:rPr lang="fa-IR" b="1" dirty="0" smtClean="0">
                <a:cs typeface="B Nazanin" panose="00000400000000000000" pitchFamily="2" charset="-78"/>
              </a:rPr>
              <a:t>دو ویژگی </a:t>
            </a:r>
            <a:r>
              <a:rPr lang="fa-IR" b="1" dirty="0">
                <a:cs typeface="B Nazanin" panose="00000400000000000000" pitchFamily="2" charset="-78"/>
              </a:rPr>
              <a:t>داشته </a:t>
            </a:r>
            <a:r>
              <a:rPr lang="fa-IR" b="1" dirty="0" smtClean="0">
                <a:cs typeface="B Nazanin" panose="00000400000000000000" pitchFamily="2" charset="-78"/>
              </a:rPr>
              <a:t>باشد:</a:t>
            </a:r>
            <a:endParaRPr lang="fa-IR" b="1" dirty="0">
              <a:cs typeface="B Nazanin" panose="00000400000000000000" pitchFamily="2" charset="-78"/>
            </a:endParaRPr>
          </a:p>
          <a:p>
            <a:pPr algn="just" rtl="1">
              <a:lnSpc>
                <a:spcPct val="150000"/>
              </a:lnSpc>
            </a:pPr>
            <a:r>
              <a:rPr lang="fa-IR" b="1" dirty="0">
                <a:solidFill>
                  <a:schemeClr val="bg2">
                    <a:lumMod val="50000"/>
                  </a:schemeClr>
                </a:solidFill>
                <a:cs typeface="B Nazanin" panose="00000400000000000000" pitchFamily="2" charset="-78"/>
              </a:rPr>
              <a:t>الف) مفهوم باید با کلمات دیگری به جزء خود آن مفهوم تعریف شود.</a:t>
            </a:r>
          </a:p>
          <a:p>
            <a:pPr algn="just" rtl="1">
              <a:lnSpc>
                <a:spcPct val="150000"/>
              </a:lnSpc>
            </a:pPr>
            <a:r>
              <a:rPr lang="fa-IR" b="1" dirty="0">
                <a:solidFill>
                  <a:schemeClr val="bg2">
                    <a:lumMod val="50000"/>
                  </a:schemeClr>
                </a:solidFill>
                <a:cs typeface="B Nazanin" panose="00000400000000000000" pitchFamily="2" charset="-78"/>
              </a:rPr>
              <a:t>ب) تعریف مثبت برتعریف منفی رجحان </a:t>
            </a:r>
            <a:r>
              <a:rPr lang="fa-IR" b="1" dirty="0" smtClean="0">
                <a:solidFill>
                  <a:schemeClr val="bg2">
                    <a:lumMod val="50000"/>
                  </a:schemeClr>
                </a:solidFill>
                <a:cs typeface="B Nazanin" panose="00000400000000000000" pitchFamily="2" charset="-78"/>
              </a:rPr>
              <a:t>دارد</a:t>
            </a:r>
            <a:r>
              <a:rPr lang="fa-IR" b="1" dirty="0" smtClean="0">
                <a:cs typeface="B Nazanin" panose="00000400000000000000" pitchFamily="2" charset="-78"/>
              </a:rPr>
              <a:t>(ساروخانی،1385،صص۹۰-۹۱).</a:t>
            </a:r>
            <a:endParaRPr lang="fa-IR" b="1" dirty="0">
              <a:cs typeface="B Nazanin" panose="00000400000000000000" pitchFamily="2" charset="-78"/>
            </a:endParaRPr>
          </a:p>
        </p:txBody>
      </p:sp>
      <p:sp>
        <p:nvSpPr>
          <p:cNvPr id="3" name="Rectangle 2"/>
          <p:cNvSpPr/>
          <p:nvPr/>
        </p:nvSpPr>
        <p:spPr>
          <a:xfrm>
            <a:off x="8462552" y="1099870"/>
            <a:ext cx="2533065" cy="553998"/>
          </a:xfrm>
          <a:prstGeom prst="rect">
            <a:avLst/>
          </a:prstGeom>
        </p:spPr>
        <p:txBody>
          <a:bodyPr wrap="none">
            <a:spAutoFit/>
          </a:bodyPr>
          <a:lstStyle/>
          <a:p>
            <a:pPr algn="just" rtl="1">
              <a:lnSpc>
                <a:spcPct val="150000"/>
              </a:lnSpc>
            </a:pPr>
            <a:r>
              <a:rPr lang="fa-IR" sz="2000" b="1" dirty="0">
                <a:solidFill>
                  <a:srgbClr val="C00000"/>
                </a:solidFill>
                <a:cs typeface="B Titr" panose="00000700000000000000" pitchFamily="2" charset="-78"/>
              </a:rPr>
              <a:t>انواع تعاریف برای متغیرها</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55165428"/>
      </p:ext>
    </p:extLst>
  </p:cSld>
  <p:clrMapOvr>
    <a:masterClrMapping/>
  </p:clrMapOvr>
  <mc:AlternateContent xmlns:mc="http://schemas.openxmlformats.org/markup-compatibility/2006" xmlns:p14="http://schemas.microsoft.com/office/powerpoint/2010/main">
    <mc:Choice Requires="p14">
      <p:transition spd="slow" p14:dur="2000" advTm="116673"/>
    </mc:Choice>
    <mc:Fallback xmlns="">
      <p:transition spd="slow" advTm="116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Custom 1">
      <a:dk1>
        <a:sysClr val="windowText" lastClr="000000"/>
      </a:dk1>
      <a:lt1>
        <a:sysClr val="window" lastClr="FFFFFF"/>
      </a:lt1>
      <a:dk2>
        <a:srgbClr val="323232"/>
      </a:dk2>
      <a:lt2>
        <a:srgbClr val="F2CDD1"/>
      </a:lt2>
      <a:accent1>
        <a:srgbClr val="F07F09"/>
      </a:accent1>
      <a:accent2>
        <a:srgbClr val="9F2936"/>
      </a:accent2>
      <a:accent3>
        <a:srgbClr val="FF0000"/>
      </a:accent3>
      <a:accent4>
        <a:srgbClr val="4E8542"/>
      </a:accent4>
      <a:accent5>
        <a:srgbClr val="604878"/>
      </a:accent5>
      <a:accent6>
        <a:srgbClr val="C19859"/>
      </a:accent6>
      <a:hlink>
        <a:srgbClr val="6B9F25"/>
      </a:hlink>
      <a:folHlink>
        <a:srgbClr val="B26B02"/>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Solstice</Template>
  <TotalTime>15951</TotalTime>
  <Words>829</Words>
  <Application>Microsoft Office PowerPoint</Application>
  <PresentationFormat>Custom</PresentationFormat>
  <Paragraphs>109</Paragraphs>
  <Slides>13</Slides>
  <Notes>3</Notes>
  <HiddenSlides>0</HiddenSlides>
  <MMClips>13</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Solstice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MRT www.Win2Farsi.com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 happy</dc:title>
  <dc:creator>sooli</dc:creator>
  <cp:lastModifiedBy>soli</cp:lastModifiedBy>
  <cp:revision>876</cp:revision>
  <dcterms:created xsi:type="dcterms:W3CDTF">2013-08-23T09:41:31Z</dcterms:created>
  <dcterms:modified xsi:type="dcterms:W3CDTF">2020-04-19T16:45:42Z</dcterms:modified>
</cp:coreProperties>
</file>